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4"/>
  </p:notesMasterIdLst>
  <p:sldIdLst>
    <p:sldId id="256" r:id="rId2"/>
    <p:sldId id="257" r:id="rId3"/>
    <p:sldId id="259" r:id="rId4"/>
    <p:sldId id="260" r:id="rId5"/>
    <p:sldId id="261" r:id="rId6"/>
    <p:sldId id="262" r:id="rId7"/>
    <p:sldId id="263" r:id="rId8"/>
    <p:sldId id="264" r:id="rId9"/>
    <p:sldId id="279" r:id="rId10"/>
    <p:sldId id="278"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Lst>
  <p:sldSz cx="12192000" cy="6858000"/>
  <p:notesSz cx="6858000" cy="9144000"/>
  <p:embeddedFontLst>
    <p:embeddedFont>
      <p:font typeface="Libre Baskerville" charset="0"/>
      <p:regular r:id="rId25"/>
      <p:bold r:id="rId26"/>
      <p:italic r:id="rId27"/>
    </p:embeddedFont>
    <p:embeddedFont>
      <p:font typeface="Calibri" pitchFamily="34" charset="0"/>
      <p:regular r:id="rId28"/>
      <p:bold r:id="rId29"/>
      <p:italic r:id="rId30"/>
      <p:boldItalic r:id="rId31"/>
    </p:embeddedFont>
    <p:embeddedFont>
      <p:font typeface="Trebuchet MS" pitchFamily="34" charset="0"/>
      <p:regular r:id="rId32"/>
      <p:bold r:id="rId33"/>
      <p:italic r:id="rId34"/>
      <p:boldItalic r:id="rId35"/>
    </p:embeddedFont>
    <p:embeddedFont>
      <p:font typeface="Constantia" pitchFamily="18" charset="0"/>
      <p:regular r:id="rId36"/>
      <p:bold r:id="rId37"/>
      <p:italic r:id="rId38"/>
      <p:boldItalic r:id="rId39"/>
    </p:embeddedFont>
    <p:embeddedFont>
      <p:font typeface="Wingdings 2" pitchFamily="18" charset="2"/>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79" autoAdjust="0"/>
    <p:restoredTop sz="94660"/>
  </p:normalViewPr>
  <p:slideViewPr>
    <p:cSldViewPr snapToGrid="0">
      <p:cViewPr>
        <p:scale>
          <a:sx n="75" d="100"/>
          <a:sy n="75" d="100"/>
        </p:scale>
        <p:origin x="-378" y="60"/>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1"/>
            <a:ext cx="812800" cy="365125"/>
          </a:xfrm>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png"/><Relationship Id="rId7" Type="http://schemas.openxmlformats.org/officeDocument/2006/relationships/hyperlink" Target="https://reactjs.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docs.spring.io/spring-data/jpa/docs/current/reference/html/" TargetMode="External"/><Relationship Id="rId5" Type="http://schemas.openxmlformats.org/officeDocument/2006/relationships/hyperlink" Target="https://www.baeldung.com/spring-boot" TargetMode="External"/><Relationship Id="rId4" Type="http://schemas.openxmlformats.org/officeDocument/2006/relationships/hyperlink" Target="https://www.w3schools.com/reac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Google Shape;93;p13"/>
          <p:cNvSpPr/>
          <p:nvPr/>
        </p:nvSpPr>
        <p:spPr>
          <a:xfrm>
            <a:off x="-1" y="0"/>
            <a:ext cx="2642654" cy="6858000"/>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800" b="1" i="0" u="none" strike="noStrike" cap="none" dirty="0">
                <a:solidFill>
                  <a:schemeClr val="accent2">
                    <a:lumMod val="50000"/>
                  </a:schemeClr>
                </a:solidFill>
                <a:latin typeface="Libre Baskerville"/>
                <a:ea typeface="Libre Baskerville"/>
                <a:cs typeface="Libre Baskerville"/>
                <a:sym typeface="Libre Baskerville"/>
              </a:rPr>
              <a:t>IACSD</a:t>
            </a:r>
            <a:r>
              <a:rPr lang="en-IN" sz="1800" b="1" i="0" u="none" strike="noStrike" cap="none" dirty="0">
                <a:solidFill>
                  <a:schemeClr val="lt1"/>
                </a:solidFill>
                <a:latin typeface="Libre Baskerville"/>
                <a:ea typeface="Libre Baskerville"/>
                <a:cs typeface="Libre Baskerville"/>
                <a:sym typeface="Libre Baskerville"/>
              </a:rPr>
              <a:t> </a:t>
            </a:r>
            <a:r>
              <a:rPr lang="en-IN" sz="1800" b="1" i="0" u="none" strike="noStrike" cap="none" dirty="0" err="1">
                <a:solidFill>
                  <a:schemeClr val="accent2">
                    <a:lumMod val="50000"/>
                  </a:schemeClr>
                </a:solidFill>
                <a:latin typeface="Libre Baskerville"/>
                <a:ea typeface="Libre Baskerville"/>
                <a:cs typeface="Libre Baskerville"/>
                <a:sym typeface="Libre Baskerville"/>
              </a:rPr>
              <a:t>Akurdi,Pune</a:t>
            </a:r>
            <a:endParaRPr sz="1800" b="1" i="0" u="none" strike="noStrike" cap="none">
              <a:solidFill>
                <a:schemeClr val="accent2">
                  <a:lumMod val="50000"/>
                </a:schemeClr>
              </a:solidFill>
              <a:latin typeface="Libre Baskerville"/>
              <a:ea typeface="Libre Baskerville"/>
              <a:cs typeface="Libre Baskerville"/>
              <a:sym typeface="Libre Baskerville"/>
            </a:endParaRPr>
          </a:p>
        </p:txBody>
      </p:sp>
      <p:sp>
        <p:nvSpPr>
          <p:cNvPr id="95" name="Google Shape;95;p13"/>
          <p:cNvSpPr txBox="1">
            <a:spLocks noGrp="1"/>
          </p:cNvSpPr>
          <p:nvPr>
            <p:ph type="ctrTitle"/>
          </p:nvPr>
        </p:nvSpPr>
        <p:spPr>
          <a:xfrm>
            <a:off x="3251200" y="269822"/>
            <a:ext cx="8698787" cy="1629799"/>
          </a:xfrm>
          <a:prstGeom prst="rect">
            <a:avLst/>
          </a:prstGeom>
          <a:noFill/>
          <a:ln>
            <a:noFill/>
          </a:ln>
        </p:spPr>
        <p:txBody>
          <a:bodyPr spcFirstLastPara="1" wrap="square" lIns="45700" tIns="0" rIns="45700" bIns="0" anchor="b" anchorCtr="0">
            <a:noAutofit/>
          </a:bodyPr>
          <a:lstStyle/>
          <a:p>
            <a:pPr marL="0" lvl="0" indent="0" algn="r" rtl="0">
              <a:spcBef>
                <a:spcPts val="0"/>
              </a:spcBef>
              <a:spcAft>
                <a:spcPts val="0"/>
              </a:spcAft>
              <a:buClr>
                <a:srgbClr val="92D050"/>
              </a:buClr>
              <a:buSzPts val="4200"/>
              <a:buFont typeface="Trebuchet MS"/>
              <a:buNone/>
            </a:pPr>
            <a:r>
              <a:rPr lang="en-IN" dirty="0" smtClean="0">
                <a:solidFill>
                  <a:srgbClr val="92D050"/>
                </a:solidFill>
              </a:rPr>
              <a:t>Online –Pizza Delivery </a:t>
            </a:r>
            <a:r>
              <a:rPr lang="en-IN" sz="4800" dirty="0" smtClean="0">
                <a:solidFill>
                  <a:srgbClr val="92D050"/>
                </a:solidFill>
              </a:rPr>
              <a:t>System(pizza pursuit) </a:t>
            </a:r>
            <a:endParaRPr sz="4800">
              <a:solidFill>
                <a:schemeClr val="dk1"/>
              </a:solidFill>
            </a:endParaRPr>
          </a:p>
        </p:txBody>
      </p:sp>
      <p:sp>
        <p:nvSpPr>
          <p:cNvPr id="96" name="Google Shape;96;p13"/>
          <p:cNvSpPr txBox="1"/>
          <p:nvPr/>
        </p:nvSpPr>
        <p:spPr>
          <a:xfrm>
            <a:off x="2642653" y="5793540"/>
            <a:ext cx="975921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i="0" u="none" strike="noStrike" cap="none">
                <a:solidFill>
                  <a:schemeClr val="dk1"/>
                </a:solidFill>
                <a:latin typeface="Trebuchet MS"/>
                <a:ea typeface="Trebuchet MS"/>
                <a:cs typeface="Trebuchet MS"/>
                <a:sym typeface="Trebuchet MS"/>
              </a:rPr>
              <a:t>Center for Development of Advanced Computing</a:t>
            </a:r>
            <a:endParaRPr sz="3200" b="0" i="0" u="none" strike="noStrike" cap="none">
              <a:solidFill>
                <a:schemeClr val="dk1"/>
              </a:solidFill>
              <a:latin typeface="Trebuchet MS"/>
              <a:ea typeface="Trebuchet MS"/>
              <a:cs typeface="Trebuchet MS"/>
              <a:sym typeface="Trebuchet MS"/>
            </a:endParaRPr>
          </a:p>
        </p:txBody>
      </p:sp>
      <p:sp>
        <p:nvSpPr>
          <p:cNvPr id="97" name="Google Shape;97;p13"/>
          <p:cNvSpPr txBox="1"/>
          <p:nvPr/>
        </p:nvSpPr>
        <p:spPr>
          <a:xfrm>
            <a:off x="10683294" y="2282859"/>
            <a:ext cx="126669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i="0" u="none" strike="noStrike" cap="none">
                <a:solidFill>
                  <a:schemeClr val="dk1"/>
                </a:solidFill>
                <a:latin typeface="Trebuchet MS"/>
                <a:ea typeface="Trebuchet MS"/>
                <a:cs typeface="Trebuchet MS"/>
                <a:sym typeface="Trebuchet MS"/>
              </a:rPr>
              <a:t>PG-DAC</a:t>
            </a:r>
            <a:endParaRPr/>
          </a:p>
        </p:txBody>
      </p:sp>
      <p:sp>
        <p:nvSpPr>
          <p:cNvPr id="98" name="Google Shape;98;p13"/>
          <p:cNvSpPr txBox="1"/>
          <p:nvPr/>
        </p:nvSpPr>
        <p:spPr>
          <a:xfrm>
            <a:off x="7093995" y="3025101"/>
            <a:ext cx="4855992" cy="163239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800" b="1" dirty="0">
                <a:solidFill>
                  <a:schemeClr val="dk1"/>
                </a:solidFill>
                <a:latin typeface="Trebuchet MS"/>
                <a:ea typeface="Trebuchet MS"/>
                <a:cs typeface="Trebuchet MS"/>
                <a:sym typeface="Trebuchet MS"/>
              </a:rPr>
              <a:t>Project Group No.  </a:t>
            </a:r>
            <a:r>
              <a:rPr lang="en-IN" sz="1800" b="1" dirty="0" smtClean="0">
                <a:solidFill>
                  <a:schemeClr val="dk1"/>
                </a:solidFill>
                <a:latin typeface="Trebuchet MS"/>
                <a:ea typeface="Trebuchet MS"/>
                <a:cs typeface="Trebuchet MS"/>
                <a:sym typeface="Trebuchet MS"/>
              </a:rPr>
              <a:t>59</a:t>
            </a:r>
            <a:endParaRPr/>
          </a:p>
          <a:p>
            <a:pPr marL="0" marR="0" lvl="0" indent="0" algn="r" rtl="0">
              <a:spcBef>
                <a:spcPts val="0"/>
              </a:spcBef>
              <a:spcAft>
                <a:spcPts val="0"/>
              </a:spcAft>
              <a:buNone/>
            </a:pPr>
            <a:r>
              <a:rPr lang="en-IN" sz="1800" b="1" dirty="0" smtClean="0">
                <a:solidFill>
                  <a:schemeClr val="dk1"/>
                </a:solidFill>
                <a:latin typeface="Calibri"/>
                <a:ea typeface="Calibri"/>
                <a:cs typeface="Calibri"/>
                <a:sym typeface="Calibri"/>
              </a:rPr>
              <a:t>Harshita Ahirwar(230341220156)</a:t>
            </a:r>
            <a:endParaRPr sz="1800">
              <a:solidFill>
                <a:schemeClr val="dk1"/>
              </a:solidFill>
              <a:latin typeface="Calibri"/>
              <a:ea typeface="Calibri"/>
              <a:cs typeface="Calibri"/>
              <a:sym typeface="Calibri"/>
            </a:endParaRPr>
          </a:p>
          <a:p>
            <a:pPr marL="0" marR="0" lvl="0" indent="0" algn="r" rtl="0">
              <a:spcBef>
                <a:spcPts val="0"/>
              </a:spcBef>
              <a:spcAft>
                <a:spcPts val="0"/>
              </a:spcAft>
              <a:buNone/>
            </a:pPr>
            <a:r>
              <a:rPr lang="en-IN" sz="1800" b="1" dirty="0" smtClean="0">
                <a:solidFill>
                  <a:schemeClr val="dk1"/>
                </a:solidFill>
                <a:latin typeface="Calibri"/>
                <a:ea typeface="Calibri"/>
                <a:cs typeface="Calibri"/>
                <a:sym typeface="Calibri"/>
              </a:rPr>
              <a:t>Anirudha Chavan(230341220023)</a:t>
            </a:r>
            <a:endParaRPr sz="1800">
              <a:solidFill>
                <a:schemeClr val="dk1"/>
              </a:solidFill>
              <a:latin typeface="Calibri"/>
              <a:ea typeface="Calibri"/>
              <a:cs typeface="Calibri"/>
              <a:sym typeface="Calibri"/>
            </a:endParaRPr>
          </a:p>
          <a:p>
            <a:pPr marL="0" marR="0" lvl="0" indent="0" algn="r" rtl="0">
              <a:spcBef>
                <a:spcPts val="0"/>
              </a:spcBef>
              <a:spcAft>
                <a:spcPts val="0"/>
              </a:spcAft>
              <a:buNone/>
            </a:pPr>
            <a:r>
              <a:rPr lang="en-IN" sz="1800" b="1" dirty="0">
                <a:solidFill>
                  <a:schemeClr val="dk1"/>
                </a:solidFill>
                <a:latin typeface="Trebuchet MS"/>
                <a:ea typeface="Trebuchet MS"/>
                <a:cs typeface="Trebuchet MS"/>
                <a:sym typeface="Trebuchet MS"/>
              </a:rPr>
              <a:t> </a:t>
            </a:r>
            <a:endParaRPr sz="1800">
              <a:solidFill>
                <a:schemeClr val="dk1"/>
              </a:solidFill>
              <a:latin typeface="Trebuchet MS"/>
              <a:ea typeface="Trebuchet MS"/>
              <a:cs typeface="Trebuchet MS"/>
              <a:sym typeface="Trebuchet MS"/>
            </a:endParaRPr>
          </a:p>
          <a:p>
            <a:pPr marL="0" marR="0" lvl="0" indent="0" algn="r" rtl="0">
              <a:lnSpc>
                <a:spcPct val="55555"/>
              </a:lnSpc>
              <a:spcBef>
                <a:spcPts val="0"/>
              </a:spcBef>
              <a:spcAft>
                <a:spcPts val="0"/>
              </a:spcAft>
              <a:buNone/>
            </a:pPr>
            <a:r>
              <a:rPr lang="en-IN" sz="1800" dirty="0">
                <a:solidFill>
                  <a:schemeClr val="dk1"/>
                </a:solidFill>
                <a:latin typeface="Trebuchet MS"/>
                <a:ea typeface="Trebuchet MS"/>
                <a:cs typeface="Trebuchet MS"/>
                <a:sym typeface="Trebuchet MS"/>
              </a:rPr>
              <a:t> </a:t>
            </a:r>
            <a:endParaRPr sz="1800" b="1">
              <a:solidFill>
                <a:schemeClr val="dk1"/>
              </a:solidFill>
              <a:latin typeface="Trebuchet MS"/>
              <a:ea typeface="Trebuchet MS"/>
              <a:cs typeface="Trebuchet MS"/>
              <a:sym typeface="Trebuchet MS"/>
            </a:endParaRPr>
          </a:p>
          <a:p>
            <a:pPr marL="0" marR="0" lvl="0" indent="0" algn="r" rtl="0">
              <a:spcBef>
                <a:spcPts val="0"/>
              </a:spcBef>
              <a:spcAft>
                <a:spcPts val="0"/>
              </a:spcAft>
              <a:buNone/>
            </a:pPr>
            <a:r>
              <a:rPr lang="en-IN" sz="1800" b="1" dirty="0" smtClean="0">
                <a:solidFill>
                  <a:schemeClr val="dk1"/>
                </a:solidFill>
                <a:latin typeface="Trebuchet MS"/>
                <a:ea typeface="Trebuchet MS"/>
                <a:cs typeface="Trebuchet MS"/>
                <a:sym typeface="Trebuchet MS"/>
              </a:rPr>
              <a:t>Guided By:</a:t>
            </a:r>
            <a:r>
              <a:rPr lang="en-IN" sz="1800" b="1" dirty="0" smtClean="0">
                <a:solidFill>
                  <a:srgbClr val="434343"/>
                </a:solidFill>
                <a:latin typeface="Calibri"/>
                <a:ea typeface="Calibri"/>
                <a:cs typeface="Calibri"/>
                <a:sym typeface="Calibri"/>
              </a:rPr>
              <a:t> Mrs. Manjiri deshpande</a:t>
            </a:r>
            <a:endParaRPr sz="1800" b="1">
              <a:solidFill>
                <a:schemeClr val="dk1"/>
              </a:solidFill>
              <a:latin typeface="Trebuchet MS"/>
              <a:ea typeface="Trebuchet MS"/>
              <a:cs typeface="Trebuchet MS"/>
              <a:sym typeface="Trebuchet MS"/>
            </a:endParaRPr>
          </a:p>
        </p:txBody>
      </p:sp>
      <p:pic>
        <p:nvPicPr>
          <p:cNvPr id="99" name="Google Shape;99;p13" descr="C:\Users\cdac2\Desktop\Report Format\index (1).png"/>
          <p:cNvPicPr preferRelativeResize="0"/>
          <p:nvPr/>
        </p:nvPicPr>
        <p:blipFill rotWithShape="1">
          <a:blip r:embed="rId3">
            <a:alphaModFix/>
          </a:blip>
          <a:srcRect/>
          <a:stretch/>
        </p:blipFill>
        <p:spPr>
          <a:xfrm>
            <a:off x="772360" y="5968624"/>
            <a:ext cx="984432" cy="621077"/>
          </a:xfrm>
          <a:prstGeom prst="rect">
            <a:avLst/>
          </a:prstGeom>
          <a:noFill/>
          <a:ln>
            <a:noFill/>
          </a:ln>
        </p:spPr>
      </p:pic>
      <p:pic>
        <p:nvPicPr>
          <p:cNvPr id="40962" name="Picture 2" descr="Image result for iacsd logo"/>
          <p:cNvPicPr>
            <a:picLocks noChangeAspect="1" noChangeArrowheads="1"/>
          </p:cNvPicPr>
          <p:nvPr/>
        </p:nvPicPr>
        <p:blipFill>
          <a:blip r:embed="rId4"/>
          <a:srcRect/>
          <a:stretch>
            <a:fillRect/>
          </a:stretch>
        </p:blipFill>
        <p:spPr bwMode="auto">
          <a:xfrm>
            <a:off x="495883" y="1244600"/>
            <a:ext cx="1847141" cy="1396999"/>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quences .jpg"/>
          <p:cNvPicPr>
            <a:picLocks noChangeAspect="1"/>
          </p:cNvPicPr>
          <p:nvPr/>
        </p:nvPicPr>
        <p:blipFill>
          <a:blip r:embed="rId2"/>
          <a:stretch>
            <a:fillRect/>
          </a:stretch>
        </p:blipFill>
        <p:spPr>
          <a:xfrm>
            <a:off x="520700" y="1201768"/>
            <a:ext cx="11417300" cy="4454463"/>
          </a:xfrm>
          <a:prstGeom prst="rect">
            <a:avLst/>
          </a:prstGeom>
        </p:spPr>
      </p:pic>
      <p:sp>
        <p:nvSpPr>
          <p:cNvPr id="3" name="TextBox 2"/>
          <p:cNvSpPr txBox="1"/>
          <p:nvPr/>
        </p:nvSpPr>
        <p:spPr>
          <a:xfrm>
            <a:off x="1041400" y="914400"/>
            <a:ext cx="1752600" cy="307777"/>
          </a:xfrm>
          <a:prstGeom prst="rect">
            <a:avLst/>
          </a:prstGeom>
          <a:noFill/>
        </p:spPr>
        <p:txBody>
          <a:bodyPr wrap="square" rtlCol="0">
            <a:spAutoFit/>
          </a:bodyPr>
          <a:lstStyle/>
          <a:p>
            <a:r>
              <a:rPr lang="en-IN" dirty="0" smtClean="0"/>
              <a:t>Sequence diagram</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73" name="Google Shape;173;p22"/>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74" name="Google Shape;174;p22"/>
          <p:cNvSpPr txBox="1">
            <a:spLocks noGrp="1"/>
          </p:cNvSpPr>
          <p:nvPr>
            <p:ph idx="1"/>
          </p:nvPr>
        </p:nvSpPr>
        <p:spPr>
          <a:xfrm>
            <a:off x="472791" y="283758"/>
            <a:ext cx="9652000" cy="122555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t>SCREENSHOTS</a:t>
            </a:r>
            <a:endParaRPr/>
          </a:p>
          <a:p>
            <a:pPr marL="0" lvl="0" indent="0" algn="ctr" rtl="0">
              <a:spcBef>
                <a:spcPts val="600"/>
              </a:spcBef>
              <a:spcAft>
                <a:spcPts val="0"/>
              </a:spcAft>
              <a:buSzPts val="1825"/>
              <a:buNone/>
            </a:pPr>
            <a:r>
              <a:rPr lang="en-IN" sz="2500" dirty="0"/>
              <a:t>Home Page</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6" name="Picture 5"/>
          <p:cNvPicPr/>
          <p:nvPr/>
        </p:nvPicPr>
        <p:blipFill>
          <a:blip r:embed="rId4"/>
          <a:stretch>
            <a:fillRect/>
          </a:stretch>
        </p:blipFill>
        <p:spPr>
          <a:xfrm>
            <a:off x="1593850" y="1876107"/>
            <a:ext cx="6921500" cy="38931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p:nvPr/>
        </p:nvSpPr>
        <p:spPr>
          <a:xfrm>
            <a:off x="1" y="0"/>
            <a:ext cx="12192000"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ss</a:t>
            </a: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82" name="Google Shape;182;p23"/>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83" name="Google Shape;183;p23"/>
          <p:cNvSpPr txBox="1">
            <a:spLocks noGrp="1"/>
          </p:cNvSpPr>
          <p:nvPr>
            <p:ph idx="1"/>
          </p:nvPr>
        </p:nvSpPr>
        <p:spPr>
          <a:xfrm>
            <a:off x="417707" y="393927"/>
            <a:ext cx="9652000" cy="118148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solidFill>
                  <a:schemeClr val="lt1"/>
                </a:solidFill>
              </a:rPr>
              <a:t>SCREENSHOTS</a:t>
            </a:r>
            <a:endParaRPr/>
          </a:p>
          <a:p>
            <a:pPr marL="0" lvl="0" indent="0" algn="ctr" rtl="0">
              <a:spcBef>
                <a:spcPts val="600"/>
              </a:spcBef>
              <a:spcAft>
                <a:spcPts val="0"/>
              </a:spcAft>
              <a:buSzPts val="1825"/>
              <a:buNone/>
            </a:pPr>
            <a:r>
              <a:rPr lang="en-IN" sz="2500">
                <a:solidFill>
                  <a:schemeClr val="lt1"/>
                </a:solidFill>
              </a:rPr>
              <a:t>Sign Up Page</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2050" name="Picture 2"/>
          <p:cNvPicPr>
            <a:picLocks noChangeAspect="1" noChangeArrowheads="1"/>
          </p:cNvPicPr>
          <p:nvPr/>
        </p:nvPicPr>
        <p:blipFill>
          <a:blip r:embed="rId4"/>
          <a:srcRect/>
          <a:stretch>
            <a:fillRect/>
          </a:stretch>
        </p:blipFill>
        <p:spPr bwMode="auto">
          <a:xfrm>
            <a:off x="2505074" y="1828800"/>
            <a:ext cx="7328105" cy="34290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p:nvPr/>
        </p:nvSpPr>
        <p:spPr>
          <a:xfrm>
            <a:off x="0" y="0"/>
            <a:ext cx="12192000"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91" name="Google Shape;191;p24"/>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92" name="Google Shape;192;p24"/>
          <p:cNvSpPr txBox="1">
            <a:spLocks noGrp="1"/>
          </p:cNvSpPr>
          <p:nvPr>
            <p:ph idx="1"/>
          </p:nvPr>
        </p:nvSpPr>
        <p:spPr>
          <a:xfrm>
            <a:off x="663169" y="316155"/>
            <a:ext cx="9652000" cy="1346738"/>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spcBef>
                <a:spcPts val="0"/>
              </a:spcBef>
              <a:spcAft>
                <a:spcPts val="0"/>
              </a:spcAft>
              <a:buSzPts val="639"/>
              <a:buNone/>
            </a:pPr>
            <a:r>
              <a:rPr lang="en-IN" sz="14000">
                <a:solidFill>
                  <a:schemeClr val="lt1"/>
                </a:solidFill>
              </a:rPr>
              <a:t>SCREENSHOTS</a:t>
            </a:r>
            <a:endParaRPr sz="14000"/>
          </a:p>
          <a:p>
            <a:pPr marL="0" lvl="0" indent="0" algn="ctr" rtl="0">
              <a:spcBef>
                <a:spcPts val="600"/>
              </a:spcBef>
              <a:spcAft>
                <a:spcPts val="0"/>
              </a:spcAft>
              <a:buSzPct val="29200"/>
              <a:buNone/>
            </a:pPr>
            <a:r>
              <a:rPr lang="en-IN" sz="6250">
                <a:solidFill>
                  <a:schemeClr val="lt1"/>
                </a:solidFill>
              </a:rPr>
              <a:t>Login Page</a:t>
            </a:r>
            <a:endParaRPr sz="6250"/>
          </a:p>
          <a:p>
            <a:pPr marL="0" lvl="0" indent="0" algn="ctr" rtl="0">
              <a:spcBef>
                <a:spcPts val="600"/>
              </a:spcBef>
              <a:spcAft>
                <a:spcPts val="0"/>
              </a:spcAft>
              <a:buSzPct val="73000"/>
              <a:buNone/>
            </a:pPr>
            <a:endParaRPr sz="2500"/>
          </a:p>
          <a:p>
            <a:pPr marL="0" lvl="0" indent="0" algn="l" rtl="0">
              <a:spcBef>
                <a:spcPts val="600"/>
              </a:spcBef>
              <a:spcAft>
                <a:spcPts val="0"/>
              </a:spcAft>
              <a:buSzPct val="73000"/>
              <a:buNone/>
            </a:pPr>
            <a:endParaRPr sz="2500"/>
          </a:p>
          <a:p>
            <a:pPr marL="0" lvl="0" indent="0" algn="l" rtl="0">
              <a:spcBef>
                <a:spcPts val="600"/>
              </a:spcBef>
              <a:spcAft>
                <a:spcPts val="0"/>
              </a:spcAft>
              <a:buSzPct val="73000"/>
              <a:buNone/>
            </a:pPr>
            <a:endParaRPr sz="2500"/>
          </a:p>
          <a:p>
            <a:pPr marL="0" lvl="0" indent="0" algn="l" rtl="0">
              <a:spcBef>
                <a:spcPts val="600"/>
              </a:spcBef>
              <a:spcAft>
                <a:spcPts val="0"/>
              </a:spcAft>
              <a:buSzPct val="73000"/>
              <a:buNone/>
            </a:pPr>
            <a:endParaRPr sz="2500"/>
          </a:p>
        </p:txBody>
      </p:sp>
      <p:pic>
        <p:nvPicPr>
          <p:cNvPr id="3074" name="Picture 2"/>
          <p:cNvPicPr>
            <a:picLocks noChangeAspect="1" noChangeArrowheads="1"/>
          </p:cNvPicPr>
          <p:nvPr/>
        </p:nvPicPr>
        <p:blipFill>
          <a:blip r:embed="rId4"/>
          <a:srcRect/>
          <a:stretch>
            <a:fillRect/>
          </a:stretch>
        </p:blipFill>
        <p:spPr bwMode="auto">
          <a:xfrm>
            <a:off x="2494995" y="1333500"/>
            <a:ext cx="6852821" cy="39878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p:nvPr/>
        </p:nvSpPr>
        <p:spPr>
          <a:xfrm>
            <a:off x="0" y="0"/>
            <a:ext cx="12192000"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00" name="Google Shape;200;p25"/>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01" name="Google Shape;201;p25"/>
          <p:cNvSpPr txBox="1">
            <a:spLocks noGrp="1"/>
          </p:cNvSpPr>
          <p:nvPr>
            <p:ph idx="1"/>
          </p:nvPr>
        </p:nvSpPr>
        <p:spPr>
          <a:xfrm>
            <a:off x="422110" y="225775"/>
            <a:ext cx="9652000" cy="1123719"/>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solidFill>
                  <a:schemeClr val="lt1"/>
                </a:solidFill>
              </a:rPr>
              <a:t>SCREENSHOTS</a:t>
            </a:r>
            <a:endParaRPr/>
          </a:p>
          <a:p>
            <a:pPr marL="0" lvl="0" indent="0" algn="ctr" rtl="0">
              <a:spcBef>
                <a:spcPts val="600"/>
              </a:spcBef>
              <a:spcAft>
                <a:spcPts val="0"/>
              </a:spcAft>
              <a:buSzPts val="1825"/>
              <a:buNone/>
            </a:pPr>
            <a:r>
              <a:rPr lang="en-IN" sz="2500">
                <a:solidFill>
                  <a:schemeClr val="lt1"/>
                </a:solidFill>
              </a:rPr>
              <a:t>Product</a:t>
            </a:r>
            <a:endParaRPr/>
          </a:p>
          <a:p>
            <a:pPr marL="0" lvl="0" indent="0" algn="l" rtl="0">
              <a:spcBef>
                <a:spcPts val="600"/>
              </a:spcBef>
              <a:spcAft>
                <a:spcPts val="0"/>
              </a:spcAft>
              <a:buSzPts val="1825"/>
              <a:buNone/>
            </a:pPr>
            <a:endParaRPr sz="2500">
              <a:solidFill>
                <a:schemeClr val="lt1"/>
              </a:solidFill>
            </a:endParaRPr>
          </a:p>
          <a:p>
            <a:pPr marL="0" lvl="0" indent="0" algn="l" rtl="0">
              <a:spcBef>
                <a:spcPts val="600"/>
              </a:spcBef>
              <a:spcAft>
                <a:spcPts val="0"/>
              </a:spcAft>
              <a:buSzPts val="1825"/>
              <a:buNone/>
            </a:pPr>
            <a:endParaRPr sz="2500">
              <a:solidFill>
                <a:schemeClr val="lt1"/>
              </a:solidFill>
            </a:endParaRPr>
          </a:p>
          <a:p>
            <a:pPr marL="0" lvl="0" indent="0" algn="l" rtl="0">
              <a:spcBef>
                <a:spcPts val="600"/>
              </a:spcBef>
              <a:spcAft>
                <a:spcPts val="0"/>
              </a:spcAft>
              <a:buSzPts val="1825"/>
              <a:buNone/>
            </a:pPr>
            <a:endParaRPr sz="2500">
              <a:solidFill>
                <a:schemeClr val="lt1"/>
              </a:solidFill>
            </a:endParaRPr>
          </a:p>
        </p:txBody>
      </p:sp>
      <p:pic>
        <p:nvPicPr>
          <p:cNvPr id="6" name="Picture 5"/>
          <p:cNvPicPr/>
          <p:nvPr/>
        </p:nvPicPr>
        <p:blipFill>
          <a:blip r:embed="rId4"/>
          <a:stretch>
            <a:fillRect/>
          </a:stretch>
        </p:blipFill>
        <p:spPr>
          <a:xfrm>
            <a:off x="1892300" y="914400"/>
            <a:ext cx="8229600" cy="48386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p:nvPr/>
        </p:nvSpPr>
        <p:spPr>
          <a:xfrm>
            <a:off x="-10160" y="0"/>
            <a:ext cx="12192000"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10" name="Google Shape;210;p26"/>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11" name="Google Shape;211;p26"/>
          <p:cNvSpPr txBox="1">
            <a:spLocks noGrp="1"/>
          </p:cNvSpPr>
          <p:nvPr>
            <p:ph idx="1"/>
          </p:nvPr>
        </p:nvSpPr>
        <p:spPr>
          <a:xfrm>
            <a:off x="438964" y="160849"/>
            <a:ext cx="9652000" cy="109335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solidFill>
                  <a:schemeClr val="lt1"/>
                </a:solidFill>
              </a:rPr>
              <a:t>SCREENSHOTS</a:t>
            </a:r>
            <a:endParaRPr/>
          </a:p>
          <a:p>
            <a:pPr marL="0" lvl="0" indent="0" algn="ctr" rtl="0">
              <a:spcBef>
                <a:spcPts val="600"/>
              </a:spcBef>
              <a:spcAft>
                <a:spcPts val="0"/>
              </a:spcAft>
              <a:buSzPts val="1825"/>
              <a:buNone/>
            </a:pPr>
            <a:r>
              <a:rPr lang="en-IN" sz="2500">
                <a:solidFill>
                  <a:schemeClr val="lt1"/>
                </a:solidFill>
              </a:rPr>
              <a:t>Admin Page</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5122" name="Picture 2"/>
          <p:cNvPicPr>
            <a:picLocks noChangeAspect="1" noChangeArrowheads="1"/>
          </p:cNvPicPr>
          <p:nvPr/>
        </p:nvPicPr>
        <p:blipFill>
          <a:blip r:embed="rId4"/>
          <a:srcRect/>
          <a:stretch>
            <a:fillRect/>
          </a:stretch>
        </p:blipFill>
        <p:spPr bwMode="auto">
          <a:xfrm>
            <a:off x="1990489" y="1257300"/>
            <a:ext cx="7490754" cy="3962399"/>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p:nvPr/>
        </p:nvSpPr>
        <p:spPr>
          <a:xfrm>
            <a:off x="-110169" y="0"/>
            <a:ext cx="12302169"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19" name="Google Shape;219;p27"/>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20" name="Google Shape;220;p27"/>
          <p:cNvSpPr txBox="1">
            <a:spLocks noGrp="1"/>
          </p:cNvSpPr>
          <p:nvPr>
            <p:ph idx="1"/>
          </p:nvPr>
        </p:nvSpPr>
        <p:spPr>
          <a:xfrm>
            <a:off x="373640" y="0"/>
            <a:ext cx="9652000" cy="111538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solidFill>
                  <a:schemeClr val="lt1"/>
                </a:solidFill>
              </a:rPr>
              <a:t>SCREENSHOTS</a:t>
            </a:r>
            <a:endParaRPr/>
          </a:p>
          <a:p>
            <a:pPr marL="0" lvl="0" indent="0" algn="ctr" rtl="0">
              <a:spcBef>
                <a:spcPts val="600"/>
              </a:spcBef>
              <a:spcAft>
                <a:spcPts val="0"/>
              </a:spcAft>
              <a:buSzPts val="1825"/>
              <a:buNone/>
            </a:pPr>
            <a:r>
              <a:rPr lang="en-IN" sz="2500">
                <a:solidFill>
                  <a:schemeClr val="lt1"/>
                </a:solidFill>
              </a:rPr>
              <a:t>Supplier Main</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6146" name="Picture 2"/>
          <p:cNvPicPr>
            <a:picLocks noChangeAspect="1" noChangeArrowheads="1"/>
          </p:cNvPicPr>
          <p:nvPr/>
        </p:nvPicPr>
        <p:blipFill>
          <a:blip r:embed="rId4"/>
          <a:srcRect/>
          <a:stretch>
            <a:fillRect/>
          </a:stretch>
        </p:blipFill>
        <p:spPr bwMode="auto">
          <a:xfrm>
            <a:off x="1846459" y="1574800"/>
            <a:ext cx="8091590" cy="35306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p:nvPr/>
        </p:nvSpPr>
        <p:spPr>
          <a:xfrm>
            <a:off x="0" y="0"/>
            <a:ext cx="12192000"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37" name="Google Shape;237;p29"/>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38" name="Google Shape;238;p29"/>
          <p:cNvSpPr txBox="1">
            <a:spLocks noGrp="1"/>
          </p:cNvSpPr>
          <p:nvPr>
            <p:ph idx="1"/>
          </p:nvPr>
        </p:nvSpPr>
        <p:spPr>
          <a:xfrm>
            <a:off x="406690" y="160849"/>
            <a:ext cx="9652000" cy="1379789"/>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solidFill>
                  <a:schemeClr val="lt1"/>
                </a:solidFill>
              </a:rPr>
              <a:t>SCREENSHOTS</a:t>
            </a:r>
            <a:endParaRPr/>
          </a:p>
          <a:p>
            <a:pPr marL="0" lvl="0" indent="0" algn="ctr" rtl="0">
              <a:spcBef>
                <a:spcPts val="600"/>
              </a:spcBef>
              <a:spcAft>
                <a:spcPts val="0"/>
              </a:spcAft>
              <a:buSzPts val="1825"/>
              <a:buNone/>
            </a:pPr>
            <a:r>
              <a:rPr lang="en-IN" sz="2500">
                <a:solidFill>
                  <a:schemeClr val="lt1"/>
                </a:solidFill>
              </a:rPr>
              <a:t>Check Out</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7170" name="Picture 2"/>
          <p:cNvPicPr>
            <a:picLocks noChangeAspect="1" noChangeArrowheads="1"/>
          </p:cNvPicPr>
          <p:nvPr/>
        </p:nvPicPr>
        <p:blipFill>
          <a:blip r:embed="rId4"/>
          <a:srcRect/>
          <a:stretch>
            <a:fillRect/>
          </a:stretch>
        </p:blipFill>
        <p:spPr bwMode="auto">
          <a:xfrm>
            <a:off x="2590800" y="1563968"/>
            <a:ext cx="7252601" cy="3858931"/>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46" name="Google Shape;246;p30"/>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47" name="Google Shape;247;p30"/>
          <p:cNvSpPr txBox="1">
            <a:spLocks noGrp="1"/>
          </p:cNvSpPr>
          <p:nvPr>
            <p:ph idx="1"/>
          </p:nvPr>
        </p:nvSpPr>
        <p:spPr>
          <a:xfrm>
            <a:off x="417707" y="393927"/>
            <a:ext cx="9652000" cy="6070146"/>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ct val="73000"/>
              <a:buNone/>
            </a:pPr>
            <a:r>
              <a:rPr lang="en-IN" sz="3200"/>
              <a:t>S/W AND H/W REQUIREMENTS</a:t>
            </a:r>
            <a:endParaRPr sz="3200"/>
          </a:p>
          <a:p>
            <a:pPr marL="0" lvl="0" indent="0" algn="ctr" rtl="0">
              <a:spcBef>
                <a:spcPts val="600"/>
              </a:spcBef>
              <a:spcAft>
                <a:spcPts val="0"/>
              </a:spcAft>
              <a:buSzPct val="72999"/>
              <a:buNone/>
            </a:pPr>
            <a:endParaRPr sz="3500"/>
          </a:p>
          <a:p>
            <a:pPr marL="0" lvl="0" indent="0" algn="l" rtl="0">
              <a:spcBef>
                <a:spcPts val="600"/>
              </a:spcBef>
              <a:spcAft>
                <a:spcPts val="0"/>
              </a:spcAft>
              <a:buSzPct val="72999"/>
              <a:buNone/>
            </a:pPr>
            <a:r>
              <a:rPr lang="en-IN" sz="2700" b="1" u="sng"/>
              <a:t>SERVER SIDE :-</a:t>
            </a:r>
            <a:endParaRPr/>
          </a:p>
          <a:p>
            <a:pPr marL="274320" lvl="0" indent="-274343" algn="l" rtl="0">
              <a:spcBef>
                <a:spcPts val="600"/>
              </a:spcBef>
              <a:spcAft>
                <a:spcPts val="0"/>
              </a:spcAft>
              <a:buSzPct val="72999"/>
              <a:buChar char="⦿"/>
            </a:pPr>
            <a:r>
              <a:rPr lang="en-IN" sz="2700" b="1"/>
              <a:t>Processor: </a:t>
            </a:r>
            <a:r>
              <a:rPr lang="en-IN" sz="2700"/>
              <a:t>Intel® Xeon® processor 3500 series </a:t>
            </a:r>
            <a:endParaRPr sz="2700"/>
          </a:p>
          <a:p>
            <a:pPr marL="274320" lvl="0" indent="-274343" algn="l" rtl="0">
              <a:spcBef>
                <a:spcPts val="600"/>
              </a:spcBef>
              <a:spcAft>
                <a:spcPts val="0"/>
              </a:spcAft>
              <a:buSzPct val="72999"/>
              <a:buChar char="⦿"/>
            </a:pPr>
            <a:r>
              <a:rPr lang="en-IN" sz="2700" b="1"/>
              <a:t>HDD: </a:t>
            </a:r>
            <a:r>
              <a:rPr lang="en-IN" sz="2700"/>
              <a:t>Minimum 500GB Disk Space </a:t>
            </a:r>
            <a:endParaRPr sz="2700"/>
          </a:p>
          <a:p>
            <a:pPr marL="274320" lvl="0" indent="-274343" algn="l" rtl="0">
              <a:spcBef>
                <a:spcPts val="600"/>
              </a:spcBef>
              <a:spcAft>
                <a:spcPts val="0"/>
              </a:spcAft>
              <a:buSzPct val="72999"/>
              <a:buChar char="⦿"/>
            </a:pPr>
            <a:r>
              <a:rPr lang="en-IN" sz="2700" b="1"/>
              <a:t>RAM: </a:t>
            </a:r>
            <a:r>
              <a:rPr lang="en-IN" sz="2700"/>
              <a:t>Minimum 4GB  </a:t>
            </a:r>
            <a:endParaRPr sz="2700"/>
          </a:p>
          <a:p>
            <a:pPr marL="274320" lvl="0" indent="-274343" algn="l" rtl="0">
              <a:spcBef>
                <a:spcPts val="600"/>
              </a:spcBef>
              <a:spcAft>
                <a:spcPts val="0"/>
              </a:spcAft>
              <a:buSzPct val="72999"/>
              <a:buChar char="⦿"/>
            </a:pPr>
            <a:r>
              <a:rPr lang="en-IN" sz="2700" b="1"/>
              <a:t>OS: </a:t>
            </a:r>
            <a:r>
              <a:rPr lang="en-IN" sz="2700"/>
              <a:t>Windows 10</a:t>
            </a:r>
            <a:endParaRPr sz="2700"/>
          </a:p>
          <a:p>
            <a:pPr marL="274320" lvl="0" indent="-274343" algn="l" rtl="0">
              <a:spcBef>
                <a:spcPts val="600"/>
              </a:spcBef>
              <a:spcAft>
                <a:spcPts val="0"/>
              </a:spcAft>
              <a:buSzPct val="72999"/>
              <a:buChar char="⦿"/>
            </a:pPr>
            <a:r>
              <a:rPr lang="en-IN" sz="2700" b="1"/>
              <a:t>Database: </a:t>
            </a:r>
            <a:r>
              <a:rPr lang="en-IN" sz="2700"/>
              <a:t>MySQL </a:t>
            </a:r>
            <a:endParaRPr/>
          </a:p>
          <a:p>
            <a:pPr marL="0" lvl="0" indent="0" algn="l" rtl="0">
              <a:spcBef>
                <a:spcPts val="600"/>
              </a:spcBef>
              <a:spcAft>
                <a:spcPts val="0"/>
              </a:spcAft>
              <a:buSzPct val="72999"/>
              <a:buNone/>
            </a:pPr>
            <a:endParaRPr sz="2700"/>
          </a:p>
          <a:p>
            <a:pPr marL="0" lvl="0" indent="0" algn="l" rtl="0">
              <a:spcBef>
                <a:spcPts val="600"/>
              </a:spcBef>
              <a:spcAft>
                <a:spcPts val="0"/>
              </a:spcAft>
              <a:buSzPct val="72999"/>
              <a:buNone/>
            </a:pPr>
            <a:r>
              <a:rPr lang="en-IN" sz="2700" b="1" u="sng"/>
              <a:t>CLIENT SIDE (minimum requirement) :-</a:t>
            </a:r>
            <a:endParaRPr/>
          </a:p>
          <a:p>
            <a:pPr marL="274320" lvl="0" indent="-274343" algn="l" rtl="0">
              <a:spcBef>
                <a:spcPts val="600"/>
              </a:spcBef>
              <a:spcAft>
                <a:spcPts val="0"/>
              </a:spcAft>
              <a:buSzPct val="72999"/>
              <a:buChar char="⦿"/>
            </a:pPr>
            <a:r>
              <a:rPr lang="en-IN" sz="2700" b="1"/>
              <a:t>Processor: </a:t>
            </a:r>
            <a:r>
              <a:rPr lang="en-IN" sz="2700"/>
              <a:t>Intel Dual Core </a:t>
            </a:r>
            <a:endParaRPr sz="2700"/>
          </a:p>
          <a:p>
            <a:pPr marL="274320" lvl="0" indent="-274343" algn="l" rtl="0">
              <a:spcBef>
                <a:spcPts val="600"/>
              </a:spcBef>
              <a:spcAft>
                <a:spcPts val="0"/>
              </a:spcAft>
              <a:buSzPct val="72999"/>
              <a:buChar char="⦿"/>
            </a:pPr>
            <a:r>
              <a:rPr lang="en-IN" sz="2700" b="1"/>
              <a:t>HDD: </a:t>
            </a:r>
            <a:r>
              <a:rPr lang="en-IN" sz="2700"/>
              <a:t>Minimum 80GB Disk Space </a:t>
            </a:r>
            <a:endParaRPr sz="2700"/>
          </a:p>
          <a:p>
            <a:pPr marL="274320" lvl="0" indent="-274343" algn="l" rtl="0">
              <a:spcBef>
                <a:spcPts val="600"/>
              </a:spcBef>
              <a:spcAft>
                <a:spcPts val="0"/>
              </a:spcAft>
              <a:buSzPct val="72999"/>
              <a:buChar char="⦿"/>
            </a:pPr>
            <a:r>
              <a:rPr lang="en-IN" sz="2700" b="1"/>
              <a:t>RAM: </a:t>
            </a:r>
            <a:r>
              <a:rPr lang="en-IN" sz="2700"/>
              <a:t>Minimum 2GB </a:t>
            </a:r>
            <a:endParaRPr sz="2700"/>
          </a:p>
          <a:p>
            <a:pPr marL="274320" lvl="0" indent="-274343" algn="l" rtl="0">
              <a:spcBef>
                <a:spcPts val="600"/>
              </a:spcBef>
              <a:spcAft>
                <a:spcPts val="0"/>
              </a:spcAft>
              <a:buSzPct val="72999"/>
              <a:buChar char="⦿"/>
            </a:pPr>
            <a:r>
              <a:rPr lang="en-IN" sz="2700" b="1"/>
              <a:t>OS: </a:t>
            </a:r>
            <a:r>
              <a:rPr lang="en-IN" sz="2700"/>
              <a:t>Windows 7</a:t>
            </a:r>
            <a:endParaRPr/>
          </a:p>
          <a:p>
            <a:pPr marL="0" lvl="0" indent="0" algn="l" rtl="0">
              <a:spcBef>
                <a:spcPts val="600"/>
              </a:spcBef>
              <a:spcAft>
                <a:spcPts val="0"/>
              </a:spcAft>
              <a:buSzPct val="72999"/>
              <a:buNone/>
            </a:pPr>
            <a:endParaRPr sz="2700"/>
          </a:p>
          <a:p>
            <a:pPr marL="0" lvl="0" indent="0" algn="l" rtl="0">
              <a:spcBef>
                <a:spcPts val="600"/>
              </a:spcBef>
              <a:spcAft>
                <a:spcPts val="0"/>
              </a:spcAft>
              <a:buSzPct val="72999"/>
              <a:buNone/>
            </a:pPr>
            <a:endParaRPr sz="2700" b="1" u="sng"/>
          </a:p>
          <a:p>
            <a:pPr marL="0" lvl="0" indent="0" algn="l" rtl="0">
              <a:spcBef>
                <a:spcPts val="600"/>
              </a:spcBef>
              <a:spcAft>
                <a:spcPts val="0"/>
              </a:spcAft>
              <a:buSzPct val="73000"/>
              <a:buNone/>
            </a:pPr>
            <a:endParaRPr sz="2500"/>
          </a:p>
          <a:p>
            <a:pPr marL="0" lvl="0" indent="0" algn="l" rtl="0">
              <a:spcBef>
                <a:spcPts val="600"/>
              </a:spcBef>
              <a:spcAft>
                <a:spcPts val="0"/>
              </a:spcAft>
              <a:buSzPct val="73000"/>
              <a:buNone/>
            </a:pPr>
            <a:endParaRPr sz="2500"/>
          </a:p>
          <a:p>
            <a:pPr marL="0" lvl="0" indent="0" algn="l" rtl="0">
              <a:spcBef>
                <a:spcPts val="600"/>
              </a:spcBef>
              <a:spcAft>
                <a:spcPts val="0"/>
              </a:spcAft>
              <a:buSzPct val="73000"/>
              <a:buNone/>
            </a:pPr>
            <a:endParaRPr sz="2500"/>
          </a:p>
          <a:p>
            <a:pPr marL="0" lvl="0" indent="0" algn="l" rtl="0">
              <a:spcBef>
                <a:spcPts val="600"/>
              </a:spcBef>
              <a:spcAft>
                <a:spcPts val="0"/>
              </a:spcAft>
              <a:buSzPct val="73000"/>
              <a:buNone/>
            </a:pP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54" name="Google Shape;254;p31"/>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55" name="Google Shape;255;p31"/>
          <p:cNvSpPr txBox="1">
            <a:spLocks noGrp="1"/>
          </p:cNvSpPr>
          <p:nvPr>
            <p:ph idx="1"/>
          </p:nvPr>
        </p:nvSpPr>
        <p:spPr>
          <a:xfrm>
            <a:off x="417707" y="393927"/>
            <a:ext cx="9652000" cy="6070146"/>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ct val="72999"/>
              <a:buNone/>
            </a:pPr>
            <a:r>
              <a:rPr lang="en-IN" sz="3500"/>
              <a:t>FUTURE SCOPE</a:t>
            </a:r>
            <a:endParaRPr/>
          </a:p>
          <a:p>
            <a:pPr marL="0" lvl="0" indent="0" algn="ctr" rtl="0">
              <a:spcBef>
                <a:spcPts val="600"/>
              </a:spcBef>
              <a:spcAft>
                <a:spcPts val="0"/>
              </a:spcAft>
              <a:buSzPct val="73000"/>
              <a:buNone/>
            </a:pPr>
            <a:endParaRPr sz="2500"/>
          </a:p>
          <a:p>
            <a:pPr marL="274320" lvl="0" indent="-274320" algn="l" rtl="0">
              <a:spcBef>
                <a:spcPts val="600"/>
              </a:spcBef>
              <a:spcAft>
                <a:spcPts val="0"/>
              </a:spcAft>
              <a:buSzPct val="73000"/>
              <a:buChar char="⦿"/>
            </a:pPr>
            <a:r>
              <a:rPr lang="en-IN" sz="2400">
                <a:latin typeface="Arial"/>
                <a:ea typeface="Arial"/>
                <a:cs typeface="Arial"/>
                <a:sym typeface="Arial"/>
              </a:rPr>
              <a:t>This project can be enhanced further by adding some more features. The application is design in such a way that any further enhancements can be done with ease. </a:t>
            </a:r>
            <a:endParaRPr/>
          </a:p>
          <a:p>
            <a:pPr marL="0" lvl="0" indent="0" algn="l" rtl="0">
              <a:spcBef>
                <a:spcPts val="600"/>
              </a:spcBef>
              <a:spcAft>
                <a:spcPts val="0"/>
              </a:spcAft>
              <a:buSzPct val="73000"/>
              <a:buNone/>
            </a:pPr>
            <a:endParaRPr sz="2400">
              <a:latin typeface="Arial"/>
              <a:ea typeface="Arial"/>
              <a:cs typeface="Arial"/>
              <a:sym typeface="Arial"/>
            </a:endParaRPr>
          </a:p>
          <a:p>
            <a:pPr marL="274320" lvl="0" indent="-274320" algn="l" rtl="0">
              <a:spcBef>
                <a:spcPts val="600"/>
              </a:spcBef>
              <a:spcAft>
                <a:spcPts val="0"/>
              </a:spcAft>
              <a:buSzPct val="73000"/>
              <a:buChar char="⦿"/>
            </a:pPr>
            <a:r>
              <a:rPr lang="en-IN" sz="2400">
                <a:latin typeface="Arial"/>
                <a:ea typeface="Arial"/>
                <a:cs typeface="Arial"/>
                <a:sym typeface="Arial"/>
              </a:rPr>
              <a:t>The system has the capability for easy integration with other systems. </a:t>
            </a:r>
            <a:endParaRPr/>
          </a:p>
          <a:p>
            <a:pPr marL="0" lvl="0" indent="0" algn="l" rtl="0">
              <a:spcBef>
                <a:spcPts val="600"/>
              </a:spcBef>
              <a:spcAft>
                <a:spcPts val="0"/>
              </a:spcAft>
              <a:buSzPct val="73000"/>
              <a:buNone/>
            </a:pPr>
            <a:endParaRPr sz="2400">
              <a:latin typeface="Arial"/>
              <a:ea typeface="Arial"/>
              <a:cs typeface="Arial"/>
              <a:sym typeface="Arial"/>
            </a:endParaRPr>
          </a:p>
          <a:p>
            <a:pPr marL="274320" lvl="0" indent="-274320" algn="l" rtl="0">
              <a:spcBef>
                <a:spcPts val="600"/>
              </a:spcBef>
              <a:spcAft>
                <a:spcPts val="0"/>
              </a:spcAft>
              <a:buSzPct val="73000"/>
              <a:buChar char="⦿"/>
            </a:pPr>
            <a:r>
              <a:rPr lang="en-IN" sz="2400">
                <a:latin typeface="Arial"/>
                <a:ea typeface="Arial"/>
                <a:cs typeface="Arial"/>
                <a:sym typeface="Arial"/>
              </a:rPr>
              <a:t>New modules can be added to the existing system with less effort. </a:t>
            </a:r>
            <a:endParaRPr/>
          </a:p>
          <a:p>
            <a:pPr marL="0" lvl="0" indent="0" algn="l" rtl="0">
              <a:spcBef>
                <a:spcPts val="600"/>
              </a:spcBef>
              <a:spcAft>
                <a:spcPts val="0"/>
              </a:spcAft>
              <a:buSzPct val="73000"/>
              <a:buNone/>
            </a:pPr>
            <a:endParaRPr sz="2400">
              <a:latin typeface="Arial"/>
              <a:ea typeface="Arial"/>
              <a:cs typeface="Arial"/>
              <a:sym typeface="Arial"/>
            </a:endParaRPr>
          </a:p>
          <a:p>
            <a:pPr marL="274320" lvl="0" indent="-274320" algn="l" rtl="0">
              <a:spcBef>
                <a:spcPts val="600"/>
              </a:spcBef>
              <a:spcAft>
                <a:spcPts val="0"/>
              </a:spcAft>
              <a:buSzPct val="73000"/>
              <a:buChar char="⦿"/>
            </a:pPr>
            <a:r>
              <a:rPr lang="en-IN" sz="2400">
                <a:latin typeface="Arial"/>
                <a:ea typeface="Arial"/>
                <a:cs typeface="Arial"/>
                <a:sym typeface="Arial"/>
              </a:rPr>
              <a:t>In future a new function or procedure can be easily added in the system through these classes. Or even a new class can be added.</a:t>
            </a:r>
            <a:endParaRPr/>
          </a:p>
          <a:p>
            <a:pPr marL="0" lvl="0" indent="0" algn="l" rtl="0">
              <a:spcBef>
                <a:spcPts val="600"/>
              </a:spcBef>
              <a:spcAft>
                <a:spcPts val="0"/>
              </a:spcAft>
              <a:buSzPct val="73000"/>
              <a:buNone/>
            </a:pPr>
            <a:r>
              <a:rPr lang="en-IN" sz="2400">
                <a:latin typeface="Arial"/>
                <a:ea typeface="Arial"/>
                <a:cs typeface="Arial"/>
                <a:sym typeface="Arial"/>
              </a:rPr>
              <a:t> </a:t>
            </a:r>
            <a:endParaRPr sz="2400">
              <a:latin typeface="Arial"/>
              <a:ea typeface="Arial"/>
              <a:cs typeface="Arial"/>
              <a:sym typeface="Arial"/>
            </a:endParaRPr>
          </a:p>
          <a:p>
            <a:pPr marL="274320" lvl="0" indent="-274320" algn="l" rtl="0">
              <a:spcBef>
                <a:spcPts val="600"/>
              </a:spcBef>
              <a:spcAft>
                <a:spcPts val="0"/>
              </a:spcAft>
              <a:buSzPct val="73000"/>
              <a:buChar char="⦿"/>
            </a:pPr>
            <a:r>
              <a:rPr lang="en-IN" sz="2400">
                <a:latin typeface="Arial"/>
                <a:ea typeface="Arial"/>
                <a:cs typeface="Arial"/>
                <a:sym typeface="Arial"/>
              </a:rPr>
              <a:t>The software is flexible enough to be modified and implemented as per future requirements. We have tried our best to present this free and user–friendly website to Regional Offices</a:t>
            </a:r>
            <a:r>
              <a:rPr lang="en-IN" sz="2000"/>
              <a:t>.</a:t>
            </a:r>
            <a:endParaRPr/>
          </a:p>
          <a:p>
            <a:pPr marL="0" lvl="0" indent="0" algn="l" rtl="0">
              <a:spcBef>
                <a:spcPts val="600"/>
              </a:spcBef>
              <a:spcAft>
                <a:spcPts val="0"/>
              </a:spcAft>
              <a:buSzPct val="73000"/>
              <a:buNone/>
            </a:pPr>
            <a:endParaRPr sz="2400"/>
          </a:p>
          <a:p>
            <a:pPr marL="0" lvl="0" indent="0" algn="l" rtl="0">
              <a:spcBef>
                <a:spcPts val="600"/>
              </a:spcBef>
              <a:spcAft>
                <a:spcPts val="0"/>
              </a:spcAft>
              <a:buSzPct val="73000"/>
              <a:buNone/>
            </a:pPr>
            <a:endParaRPr sz="2500"/>
          </a:p>
          <a:p>
            <a:pPr marL="0" lvl="0" indent="0" algn="l" rtl="0">
              <a:spcBef>
                <a:spcPts val="600"/>
              </a:spcBef>
              <a:spcAft>
                <a:spcPts val="0"/>
              </a:spcAft>
              <a:buSzPct val="73000"/>
              <a:buNone/>
            </a:pPr>
            <a:endParaRPr sz="2500"/>
          </a:p>
        </p:txBody>
      </p:sp>
      <p:pic>
        <p:nvPicPr>
          <p:cNvPr id="256" name="Google Shape;256;p31"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Google Shape;105;p14"/>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06" name="Google Shape;106;p14"/>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07" name="Google Shape;107;p14"/>
          <p:cNvSpPr txBox="1">
            <a:spLocks noGrp="1"/>
          </p:cNvSpPr>
          <p:nvPr>
            <p:ph idx="1"/>
          </p:nvPr>
        </p:nvSpPr>
        <p:spPr>
          <a:xfrm>
            <a:off x="584403" y="928301"/>
            <a:ext cx="9652000" cy="4846320"/>
          </a:xfrm>
          <a:prstGeom prst="rect">
            <a:avLst/>
          </a:prstGeom>
          <a:noFill/>
          <a:ln>
            <a:noFill/>
          </a:ln>
        </p:spPr>
        <p:txBody>
          <a:bodyPr spcFirstLastPara="1" wrap="square" lIns="91425" tIns="45700" rIns="91425" bIns="45700" anchor="t" anchorCtr="0">
            <a:normAutofit fontScale="85000" lnSpcReduction="20000"/>
          </a:bodyPr>
          <a:lstStyle/>
          <a:p>
            <a:pPr marL="274320" lvl="0" indent="-274320" algn="l" rtl="0">
              <a:spcBef>
                <a:spcPts val="0"/>
              </a:spcBef>
              <a:spcAft>
                <a:spcPts val="0"/>
              </a:spcAft>
              <a:buSzPct val="72999"/>
              <a:buChar char="⦿"/>
            </a:pPr>
            <a:r>
              <a:rPr lang="en-IN" sz="3500" dirty="0"/>
              <a:t>INTRODUCTION</a:t>
            </a:r>
            <a:endParaRPr/>
          </a:p>
          <a:p>
            <a:pPr marL="274320" lvl="0" indent="-274320" algn="l" rtl="0">
              <a:spcBef>
                <a:spcPts val="600"/>
              </a:spcBef>
              <a:spcAft>
                <a:spcPts val="0"/>
              </a:spcAft>
              <a:buSzPct val="72999"/>
              <a:buChar char="⦿"/>
            </a:pPr>
            <a:r>
              <a:rPr lang="en-IN" sz="3500" dirty="0"/>
              <a:t>MOTIVATION </a:t>
            </a:r>
            <a:endParaRPr/>
          </a:p>
          <a:p>
            <a:pPr marL="274320" lvl="0" indent="-274320" algn="l" rtl="0">
              <a:spcBef>
                <a:spcPts val="600"/>
              </a:spcBef>
              <a:spcAft>
                <a:spcPts val="0"/>
              </a:spcAft>
              <a:buSzPct val="72999"/>
              <a:buChar char="⦿"/>
            </a:pPr>
            <a:r>
              <a:rPr lang="en-IN" sz="3500" dirty="0"/>
              <a:t>OBJECTIVE</a:t>
            </a:r>
            <a:endParaRPr/>
          </a:p>
          <a:p>
            <a:pPr marL="274320" lvl="0" indent="-274320" algn="l" rtl="0">
              <a:spcBef>
                <a:spcPts val="600"/>
              </a:spcBef>
              <a:spcAft>
                <a:spcPts val="0"/>
              </a:spcAft>
              <a:buSzPct val="72999"/>
              <a:buChar char="⦿"/>
            </a:pPr>
            <a:r>
              <a:rPr lang="en-IN" sz="3500" dirty="0"/>
              <a:t>TECHNOLOGY USED</a:t>
            </a:r>
            <a:endParaRPr/>
          </a:p>
          <a:p>
            <a:pPr marL="274320" lvl="0" indent="-274320" algn="l" rtl="0">
              <a:spcBef>
                <a:spcPts val="600"/>
              </a:spcBef>
              <a:spcAft>
                <a:spcPts val="0"/>
              </a:spcAft>
              <a:buSzPct val="72999"/>
              <a:buChar char="⦿"/>
            </a:pPr>
            <a:r>
              <a:rPr lang="en-IN" sz="3500" dirty="0"/>
              <a:t>UML DIAGRAM</a:t>
            </a:r>
            <a:endParaRPr/>
          </a:p>
          <a:p>
            <a:pPr marL="274320" lvl="0" indent="-274320" algn="l" rtl="0">
              <a:spcBef>
                <a:spcPts val="600"/>
              </a:spcBef>
              <a:spcAft>
                <a:spcPts val="0"/>
              </a:spcAft>
              <a:buSzPct val="72999"/>
              <a:buChar char="⦿"/>
            </a:pPr>
            <a:r>
              <a:rPr lang="en-IN" sz="3500" dirty="0"/>
              <a:t>SCREENSHOTS</a:t>
            </a:r>
            <a:endParaRPr/>
          </a:p>
          <a:p>
            <a:pPr marL="274320" lvl="0" indent="-274320" algn="l" rtl="0">
              <a:spcBef>
                <a:spcPts val="600"/>
              </a:spcBef>
              <a:spcAft>
                <a:spcPts val="0"/>
              </a:spcAft>
              <a:buSzPct val="73000"/>
              <a:buChar char="⦿"/>
            </a:pPr>
            <a:r>
              <a:rPr lang="en-IN" sz="3600" dirty="0"/>
              <a:t>S/W AND H/W REQUIREMENTS</a:t>
            </a:r>
            <a:endParaRPr sz="3600"/>
          </a:p>
          <a:p>
            <a:pPr marL="274320" lvl="0" indent="-274320" algn="l" rtl="0">
              <a:spcBef>
                <a:spcPts val="600"/>
              </a:spcBef>
              <a:spcAft>
                <a:spcPts val="0"/>
              </a:spcAft>
              <a:buSzPct val="72999"/>
              <a:buChar char="⦿"/>
            </a:pPr>
            <a:r>
              <a:rPr lang="en-IN" sz="3500" dirty="0"/>
              <a:t>FUTURE SCOPE</a:t>
            </a:r>
            <a:endParaRPr/>
          </a:p>
          <a:p>
            <a:pPr marL="274320" lvl="0" indent="-274320" algn="l" rtl="0">
              <a:spcBef>
                <a:spcPts val="600"/>
              </a:spcBef>
              <a:spcAft>
                <a:spcPts val="0"/>
              </a:spcAft>
              <a:buSzPct val="72999"/>
              <a:buChar char="⦿"/>
            </a:pPr>
            <a:r>
              <a:rPr lang="en-IN" sz="3500" dirty="0"/>
              <a:t>CONCLUSION</a:t>
            </a:r>
            <a:endParaRPr/>
          </a:p>
          <a:p>
            <a:pPr marL="274320" lvl="0" indent="-274320" algn="l" rtl="0">
              <a:spcBef>
                <a:spcPts val="600"/>
              </a:spcBef>
              <a:spcAft>
                <a:spcPts val="0"/>
              </a:spcAft>
              <a:buSzPct val="72999"/>
              <a:buChar char="⦿"/>
            </a:pPr>
            <a:r>
              <a:rPr lang="en-IN" sz="3500" dirty="0"/>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62" name="Google Shape;262;p32"/>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63" name="Google Shape;263;p32"/>
          <p:cNvSpPr txBox="1">
            <a:spLocks noGrp="1"/>
          </p:cNvSpPr>
          <p:nvPr>
            <p:ph idx="1"/>
          </p:nvPr>
        </p:nvSpPr>
        <p:spPr>
          <a:xfrm>
            <a:off x="417707" y="393927"/>
            <a:ext cx="9652000"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t>CONCLUSION</a:t>
            </a:r>
            <a:endParaRPr/>
          </a:p>
          <a:p>
            <a:pPr marL="0" lvl="0" indent="0" algn="l" rtl="0">
              <a:spcBef>
                <a:spcPts val="600"/>
              </a:spcBef>
              <a:spcAft>
                <a:spcPts val="0"/>
              </a:spcAft>
              <a:buSzPts val="1825"/>
              <a:buNone/>
            </a:pPr>
            <a:endParaRPr sz="2500"/>
          </a:p>
          <a:p>
            <a:pPr marL="274320" lvl="0" indent="-274320" algn="l" rtl="0">
              <a:spcBef>
                <a:spcPts val="600"/>
              </a:spcBef>
              <a:spcAft>
                <a:spcPts val="0"/>
              </a:spcAft>
              <a:buSzPts val="1825"/>
              <a:buChar char="⦿"/>
            </a:pPr>
            <a:r>
              <a:rPr lang="en-IN" sz="2500" dirty="0"/>
              <a:t>It has been a great pleasure for us to work on this exciting and challenging project. This project proved good for us as it provided practical knowledge of not only programming in JAVA and JavaScript web based application and no some extent Windows Application and SQL Server, but also about all handling procedure related </a:t>
            </a:r>
            <a:r>
              <a:rPr lang="en-IN" sz="2500" dirty="0" smtClean="0"/>
              <a:t>with online pizza delivery system.</a:t>
            </a:r>
            <a:endParaRPr/>
          </a:p>
          <a:p>
            <a:pPr marL="0" lvl="0" indent="0" algn="l" rtl="0">
              <a:spcBef>
                <a:spcPts val="600"/>
              </a:spcBef>
              <a:spcAft>
                <a:spcPts val="0"/>
              </a:spcAft>
              <a:buSzPts val="1825"/>
              <a:buNone/>
            </a:pPr>
            <a:endParaRPr sz="2500"/>
          </a:p>
          <a:p>
            <a:pPr marL="274320" lvl="0" indent="-274320" algn="l" rtl="0">
              <a:spcBef>
                <a:spcPts val="600"/>
              </a:spcBef>
              <a:spcAft>
                <a:spcPts val="0"/>
              </a:spcAft>
              <a:buSzPts val="1825"/>
              <a:buChar char="⦿"/>
            </a:pPr>
            <a:r>
              <a:rPr lang="en-IN" sz="2500" dirty="0"/>
              <a:t>It also provides knowledge about the latest technology used in developing web enabled application and client server technology that will be great demand in future. This will provide better opportunities and guidance in future in developing projects independently.</a:t>
            </a:r>
            <a:endParaRPr sz="2500"/>
          </a:p>
        </p:txBody>
      </p:sp>
      <p:pic>
        <p:nvPicPr>
          <p:cNvPr id="264" name="Google Shape;264;p32" descr="C:\Users\ISEA02\Desktop\Report Format\download.jpg"/>
          <p:cNvPicPr preferRelativeResize="0"/>
          <p:nvPr/>
        </p:nvPicPr>
        <p:blipFill rotWithShape="1">
          <a:blip r:embed="rId4">
            <a:alphaModFix/>
          </a:blip>
          <a:srcRect/>
          <a:stretch/>
        </p:blipFill>
        <p:spPr>
          <a:xfrm>
            <a:off x="10496220" y="160849"/>
            <a:ext cx="1602658" cy="828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270" name="Google Shape;270;p33"/>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271" name="Google Shape;271;p33"/>
          <p:cNvSpPr txBox="1">
            <a:spLocks noGrp="1"/>
          </p:cNvSpPr>
          <p:nvPr>
            <p:ph idx="1"/>
          </p:nvPr>
        </p:nvSpPr>
        <p:spPr>
          <a:xfrm>
            <a:off x="417707" y="393927"/>
            <a:ext cx="9652000"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a:t>REFERENCES</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274320" lvl="0" indent="-274320" algn="l" rtl="0">
              <a:spcBef>
                <a:spcPts val="600"/>
              </a:spcBef>
              <a:spcAft>
                <a:spcPts val="0"/>
              </a:spcAft>
              <a:buSzPts val="1752"/>
              <a:buFont typeface="Noto Sans Symbols"/>
              <a:buChar char="✔"/>
            </a:pPr>
            <a:r>
              <a:rPr lang="en-IN" sz="2400" u="sng">
                <a:solidFill>
                  <a:schemeClr val="hlink"/>
                </a:solidFill>
                <a:hlinkClick r:id="rId4"/>
              </a:rPr>
              <a:t>React Tutorial (w3schools.com)</a:t>
            </a:r>
            <a:endParaRPr sz="2400">
              <a:solidFill>
                <a:srgbClr val="A24A73"/>
              </a:solidFill>
            </a:endParaRPr>
          </a:p>
          <a:p>
            <a:pPr marL="274320" lvl="0" indent="-274320" algn="l" rtl="0">
              <a:spcBef>
                <a:spcPts val="600"/>
              </a:spcBef>
              <a:spcAft>
                <a:spcPts val="0"/>
              </a:spcAft>
              <a:buSzPts val="1752"/>
              <a:buFont typeface="Noto Sans Symbols"/>
              <a:buChar char="✔"/>
            </a:pPr>
            <a:r>
              <a:rPr lang="en-IN" sz="2400" u="sng">
                <a:solidFill>
                  <a:schemeClr val="hlink"/>
                </a:solidFill>
                <a:hlinkClick r:id="rId5"/>
              </a:rPr>
              <a:t>Learn Spring Boot | Baeldung</a:t>
            </a:r>
            <a:endParaRPr sz="2400">
              <a:solidFill>
                <a:srgbClr val="A24A73"/>
              </a:solidFill>
            </a:endParaRPr>
          </a:p>
          <a:p>
            <a:pPr marL="274320" lvl="0" indent="-274320" algn="l" rtl="0">
              <a:spcBef>
                <a:spcPts val="600"/>
              </a:spcBef>
              <a:spcAft>
                <a:spcPts val="0"/>
              </a:spcAft>
              <a:buSzPts val="1752"/>
              <a:buFont typeface="Noto Sans Symbols"/>
              <a:buChar char="✔"/>
            </a:pPr>
            <a:r>
              <a:rPr lang="en-IN" sz="2400" u="sng">
                <a:solidFill>
                  <a:schemeClr val="hlink"/>
                </a:solidFill>
                <a:hlinkClick r:id="rId6"/>
              </a:rPr>
              <a:t>Spring Data JPA - Reference Documentation</a:t>
            </a:r>
            <a:endParaRPr sz="2400">
              <a:solidFill>
                <a:srgbClr val="A24A73"/>
              </a:solidFill>
            </a:endParaRPr>
          </a:p>
          <a:p>
            <a:pPr marL="274320" lvl="0" indent="-274320" algn="l" rtl="0">
              <a:spcBef>
                <a:spcPts val="600"/>
              </a:spcBef>
              <a:spcAft>
                <a:spcPts val="0"/>
              </a:spcAft>
              <a:buSzPts val="1752"/>
              <a:buFont typeface="Noto Sans Symbols"/>
              <a:buChar char="✔"/>
            </a:pPr>
            <a:r>
              <a:rPr lang="en-IN" sz="2400" u="sng">
                <a:solidFill>
                  <a:schemeClr val="hlink"/>
                </a:solidFill>
                <a:hlinkClick r:id="rId7"/>
              </a:rPr>
              <a:t>React – A JavaScript library for building user interfaces (reactjs.org)</a:t>
            </a:r>
            <a:endParaRPr sz="2400">
              <a:solidFill>
                <a:srgbClr val="A24A73"/>
              </a:solidFill>
            </a:endParaRPr>
          </a:p>
          <a:p>
            <a:pPr marL="274320" lvl="0" indent="-274320" algn="l" rtl="0">
              <a:spcBef>
                <a:spcPts val="600"/>
              </a:spcBef>
              <a:spcAft>
                <a:spcPts val="0"/>
              </a:spcAft>
              <a:buSzPts val="1752"/>
              <a:buFont typeface="Noto Sans Symbols"/>
              <a:buChar char="✔"/>
            </a:pPr>
            <a:r>
              <a:rPr lang="en-IN" sz="2400">
                <a:solidFill>
                  <a:srgbClr val="A24A73"/>
                </a:solidFill>
              </a:rPr>
              <a:t>Bootstrap · the most popular HTML, CSS, and JS library in the world. (getbootstrap.com)</a:t>
            </a:r>
            <a:endParaRPr sz="2400">
              <a:solidFill>
                <a:srgbClr val="A24A73"/>
              </a:solidFill>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272" name="Google Shape;272;p33" descr="C:\Users\ISEA02\Desktop\Report Format\download.jpg"/>
          <p:cNvPicPr preferRelativeResize="0"/>
          <p:nvPr/>
        </p:nvPicPr>
        <p:blipFill rotWithShape="1">
          <a:blip r:embed="rId8">
            <a:alphaModFix/>
          </a:blip>
          <a:srcRect/>
          <a:stretch/>
        </p:blipFill>
        <p:spPr>
          <a:xfrm>
            <a:off x="10496220" y="160849"/>
            <a:ext cx="1602658" cy="82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77"/>
        <p:cNvGrpSpPr/>
        <p:nvPr/>
      </p:nvGrpSpPr>
      <p:grpSpPr>
        <a:xfrm>
          <a:off x="0" y="0"/>
          <a:ext cx="0" cy="0"/>
          <a:chOff x="0" y="0"/>
          <a:chExt cx="0" cy="0"/>
        </a:xfrm>
      </p:grpSpPr>
      <p:sp>
        <p:nvSpPr>
          <p:cNvPr id="278" name="Google Shape;278;p34"/>
          <p:cNvSpPr/>
          <p:nvPr/>
        </p:nvSpPr>
        <p:spPr>
          <a:xfrm>
            <a:off x="-1" y="0"/>
            <a:ext cx="2642654"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800" b="1">
                <a:solidFill>
                  <a:schemeClr val="lt1"/>
                </a:solidFill>
                <a:latin typeface="Libre Baskerville"/>
                <a:ea typeface="Libre Baskerville"/>
                <a:cs typeface="Libre Baskerville"/>
                <a:sym typeface="Libre Baskerville"/>
              </a:rPr>
              <a:t>IACSD,PUNE</a:t>
            </a:r>
            <a:endParaRPr/>
          </a:p>
        </p:txBody>
      </p:sp>
      <p:pic>
        <p:nvPicPr>
          <p:cNvPr id="279" name="Google Shape;279;p34"/>
          <p:cNvPicPr preferRelativeResize="0"/>
          <p:nvPr/>
        </p:nvPicPr>
        <p:blipFill rotWithShape="1">
          <a:blip r:embed="rId3">
            <a:alphaModFix/>
          </a:blip>
          <a:srcRect/>
          <a:stretch/>
        </p:blipFill>
        <p:spPr>
          <a:xfrm>
            <a:off x="736464" y="2347028"/>
            <a:ext cx="1122120" cy="794993"/>
          </a:xfrm>
          <a:prstGeom prst="rect">
            <a:avLst/>
          </a:prstGeom>
          <a:noFill/>
          <a:ln>
            <a:noFill/>
          </a:ln>
        </p:spPr>
      </p:pic>
      <p:sp>
        <p:nvSpPr>
          <p:cNvPr id="280" name="Google Shape;280;p34"/>
          <p:cNvSpPr txBox="1"/>
          <p:nvPr/>
        </p:nvSpPr>
        <p:spPr>
          <a:xfrm>
            <a:off x="2642653" y="5793540"/>
            <a:ext cx="975921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Trebuchet MS"/>
                <a:ea typeface="Trebuchet MS"/>
                <a:cs typeface="Trebuchet MS"/>
                <a:sym typeface="Trebuchet MS"/>
              </a:rPr>
              <a:t>Center for Development of Advanced Computing</a:t>
            </a:r>
            <a:endParaRPr sz="3200">
              <a:solidFill>
                <a:schemeClr val="dk1"/>
              </a:solidFill>
              <a:latin typeface="Trebuchet MS"/>
              <a:ea typeface="Trebuchet MS"/>
              <a:cs typeface="Trebuchet MS"/>
              <a:sym typeface="Trebuchet MS"/>
            </a:endParaRPr>
          </a:p>
        </p:txBody>
      </p:sp>
      <p:sp>
        <p:nvSpPr>
          <p:cNvPr id="281" name="Google Shape;281;p34"/>
          <p:cNvSpPr txBox="1"/>
          <p:nvPr/>
        </p:nvSpPr>
        <p:spPr>
          <a:xfrm>
            <a:off x="3354442" y="3539864"/>
            <a:ext cx="5114778" cy="1101248"/>
          </a:xfrm>
          <a:prstGeom prst="rect">
            <a:avLst/>
          </a:prstGeom>
          <a:noFill/>
          <a:ln>
            <a:noFill/>
          </a:ln>
        </p:spPr>
        <p:txBody>
          <a:bodyPr spcFirstLastPara="1" wrap="square" lIns="45700" tIns="0" rIns="45700" bIns="0" anchor="t" anchorCtr="0">
            <a:normAutofit/>
          </a:bodyPr>
          <a:lstStyle/>
          <a:p>
            <a:pPr marL="0" marR="0" lvl="0" indent="0" algn="r" rtl="0">
              <a:lnSpc>
                <a:spcPct val="100000"/>
              </a:lnSpc>
              <a:spcBef>
                <a:spcPts val="0"/>
              </a:spcBef>
              <a:spcAft>
                <a:spcPts val="0"/>
              </a:spcAft>
              <a:buClr>
                <a:schemeClr val="dk2"/>
              </a:buClr>
              <a:buSzPts val="2336"/>
              <a:buFont typeface="Noto Sans Symbols"/>
              <a:buNone/>
            </a:pPr>
            <a:r>
              <a:rPr lang="en-IN" sz="3200" b="0" i="0" u="none" strike="noStrike" cap="none">
                <a:solidFill>
                  <a:srgbClr val="FFFFFF"/>
                </a:solidFill>
                <a:latin typeface="Trebuchet MS"/>
                <a:ea typeface="Trebuchet MS"/>
                <a:cs typeface="Trebuchet MS"/>
                <a:sym typeface="Trebuchet MS"/>
              </a:rPr>
              <a:t>PG –DAC/DITISS</a:t>
            </a:r>
            <a:endParaRPr/>
          </a:p>
        </p:txBody>
      </p:sp>
      <p:pic>
        <p:nvPicPr>
          <p:cNvPr id="282" name="Google Shape;282;p34" descr="C:\Users\cdac2\Desktop\Report Format\index (1).png"/>
          <p:cNvPicPr preferRelativeResize="0"/>
          <p:nvPr/>
        </p:nvPicPr>
        <p:blipFill rotWithShape="1">
          <a:blip r:embed="rId4">
            <a:alphaModFix/>
          </a:blip>
          <a:srcRect/>
          <a:stretch/>
        </p:blipFill>
        <p:spPr>
          <a:xfrm>
            <a:off x="772360" y="5968624"/>
            <a:ext cx="984432" cy="621077"/>
          </a:xfrm>
          <a:prstGeom prst="rect">
            <a:avLst/>
          </a:prstGeom>
          <a:noFill/>
          <a:ln>
            <a:noFill/>
          </a:ln>
        </p:spPr>
      </p:pic>
      <p:sp>
        <p:nvSpPr>
          <p:cNvPr id="284" name="Google Shape;284;p34"/>
          <p:cNvSpPr txBox="1">
            <a:spLocks noGrp="1"/>
          </p:cNvSpPr>
          <p:nvPr>
            <p:ph type="body" idx="2"/>
          </p:nvPr>
        </p:nvSpPr>
        <p:spPr>
          <a:xfrm>
            <a:off x="2642653" y="681134"/>
            <a:ext cx="7863840" cy="602512"/>
          </a:xfrm>
          <a:prstGeom prst="rect">
            <a:avLst/>
          </a:prstGeom>
          <a:noFill/>
          <a:ln>
            <a:noFill/>
          </a:ln>
        </p:spPr>
        <p:txBody>
          <a:bodyPr spcFirstLastPara="1" wrap="square" lIns="45700" tIns="0" rIns="0" bIns="0" anchor="t" anchorCtr="0">
            <a:normAutofit fontScale="92500" lnSpcReduction="10000"/>
          </a:bodyPr>
          <a:lstStyle/>
          <a:p>
            <a:pPr marL="0" lvl="0" indent="0" algn="ctr" rtl="0">
              <a:spcBef>
                <a:spcPts val="0"/>
              </a:spcBef>
              <a:spcAft>
                <a:spcPts val="0"/>
              </a:spcAft>
              <a:buSzPct val="72999"/>
              <a:buNone/>
            </a:pPr>
            <a:r>
              <a:rPr lang="en-IN" sz="4500"/>
              <a:t>THANK YOU </a:t>
            </a:r>
            <a:endParaRPr/>
          </a:p>
        </p:txBody>
      </p:sp>
      <p:sp>
        <p:nvSpPr>
          <p:cNvPr id="285" name="Google Shape;285;p34"/>
          <p:cNvSpPr txBox="1">
            <a:spLocks noGrp="1"/>
          </p:cNvSpPr>
          <p:nvPr>
            <p:ph sz="half" idx="1"/>
          </p:nvPr>
        </p:nvSpPr>
        <p:spPr>
          <a:xfrm>
            <a:off x="7629569" y="1762700"/>
            <a:ext cx="4332149" cy="371116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336"/>
              <a:buNone/>
            </a:pPr>
            <a:endParaRPr/>
          </a:p>
          <a:p>
            <a:pPr marL="0" lvl="0" indent="0" algn="l" rtl="0">
              <a:spcBef>
                <a:spcPts val="600"/>
              </a:spcBef>
              <a:spcAft>
                <a:spcPts val="0"/>
              </a:spcAft>
              <a:buSzPts val="2336"/>
              <a:buNone/>
            </a:pPr>
            <a:endParaRPr/>
          </a:p>
          <a:p>
            <a:pPr marL="0" lvl="0" indent="0" algn="l" rtl="0">
              <a:spcBef>
                <a:spcPts val="600"/>
              </a:spcBef>
              <a:spcAft>
                <a:spcPts val="0"/>
              </a:spcAft>
              <a:buSzPts val="2336"/>
              <a:buNone/>
            </a:pPr>
            <a:endParaRPr/>
          </a:p>
          <a:p>
            <a:pPr marL="0" lvl="0" indent="0" algn="l" rtl="0">
              <a:spcBef>
                <a:spcPts val="600"/>
              </a:spcBef>
              <a:spcAft>
                <a:spcPts val="0"/>
              </a:spcAft>
              <a:buSzPts val="2336"/>
              <a:buNone/>
            </a:pPr>
            <a:endParaRPr/>
          </a:p>
          <a:p>
            <a:pPr marL="0" lvl="0" indent="0" algn="r" rtl="0">
              <a:spcBef>
                <a:spcPts val="600"/>
              </a:spcBef>
              <a:spcAft>
                <a:spcPts val="0"/>
              </a:spcAft>
              <a:buSzPts val="1460"/>
              <a:buNone/>
            </a:pPr>
            <a:endParaRPr sz="2000" i="0">
              <a:solidFill>
                <a:srgbClr val="A24A73"/>
              </a:solidFill>
            </a:endParaRPr>
          </a:p>
          <a:p>
            <a:pPr marL="0" lvl="0" indent="0" algn="l" rtl="0">
              <a:spcBef>
                <a:spcPts val="600"/>
              </a:spcBef>
              <a:spcAft>
                <a:spcPts val="0"/>
              </a:spcAft>
              <a:buSzPts val="1825"/>
              <a:buNone/>
            </a:pPr>
            <a:endParaRPr sz="2500"/>
          </a:p>
          <a:p>
            <a:pPr marL="0" lvl="0" indent="0" algn="l" rtl="0">
              <a:spcBef>
                <a:spcPts val="600"/>
              </a:spcBef>
              <a:spcAft>
                <a:spcPts val="0"/>
              </a:spcAft>
              <a:buSzPts val="2336"/>
              <a:buNone/>
            </a:pPr>
            <a:endParaRPr/>
          </a:p>
        </p:txBody>
      </p:sp>
      <p:pic>
        <p:nvPicPr>
          <p:cNvPr id="287" name="Google Shape;287;p34"/>
          <p:cNvPicPr preferRelativeResize="0"/>
          <p:nvPr/>
        </p:nvPicPr>
        <p:blipFill rotWithShape="1">
          <a:blip r:embed="rId5">
            <a:alphaModFix/>
          </a:blip>
          <a:srcRect/>
          <a:stretch/>
        </p:blipFill>
        <p:spPr>
          <a:xfrm>
            <a:off x="5216483" y="1706288"/>
            <a:ext cx="4332149" cy="23511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dirty="0">
                <a:solidFill>
                  <a:schemeClr val="lt1"/>
                </a:solidFill>
                <a:latin typeface="Libre Baskerville"/>
                <a:ea typeface="Libre Baskerville"/>
                <a:cs typeface="Libre Baskerville"/>
                <a:sym typeface="Libre Baskerville"/>
              </a:rPr>
              <a:t>IACSD,PUNE</a:t>
            </a:r>
            <a:endParaRPr/>
          </a:p>
        </p:txBody>
      </p:sp>
      <p:pic>
        <p:nvPicPr>
          <p:cNvPr id="122" name="Google Shape;122;p16"/>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23" name="Google Shape;123;p16"/>
          <p:cNvSpPr txBox="1">
            <a:spLocks noGrp="1"/>
          </p:cNvSpPr>
          <p:nvPr>
            <p:ph idx="1"/>
          </p:nvPr>
        </p:nvSpPr>
        <p:spPr>
          <a:xfrm>
            <a:off x="417707" y="393927"/>
            <a:ext cx="9652000"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t>MOTIVATION</a:t>
            </a:r>
            <a:endParaRPr/>
          </a:p>
          <a:p>
            <a:pPr marL="0" lvl="0" indent="0" algn="l" rtl="0">
              <a:spcBef>
                <a:spcPts val="600"/>
              </a:spcBef>
              <a:spcAft>
                <a:spcPts val="0"/>
              </a:spcAft>
              <a:buSzPts val="1825"/>
              <a:buNone/>
            </a:pPr>
            <a:endParaRPr sz="2500"/>
          </a:p>
          <a:p>
            <a:pPr marL="274320" lvl="0" indent="-274320" algn="l" rtl="0">
              <a:spcBef>
                <a:spcPts val="600"/>
              </a:spcBef>
              <a:spcAft>
                <a:spcPts val="0"/>
              </a:spcAft>
              <a:buSzPts val="1825"/>
              <a:buChar char="⦿"/>
            </a:pPr>
            <a:r>
              <a:rPr lang="en-IN" sz="2500" dirty="0"/>
              <a:t>As we know that searching for </a:t>
            </a:r>
            <a:r>
              <a:rPr lang="en-IN" sz="2500" dirty="0" smtClean="0"/>
              <a:t>pizza shops </a:t>
            </a:r>
            <a:r>
              <a:rPr lang="en-IN" sz="2500" dirty="0"/>
              <a:t>is so tedious job, so this website is developed to providing the simple and good searching and delivery option. </a:t>
            </a:r>
            <a:endParaRPr/>
          </a:p>
          <a:p>
            <a:pPr marL="0" lvl="0" indent="0" algn="l" rtl="0">
              <a:spcBef>
                <a:spcPts val="600"/>
              </a:spcBef>
              <a:spcAft>
                <a:spcPts val="0"/>
              </a:spcAft>
              <a:buSzPts val="1825"/>
              <a:buNone/>
            </a:pPr>
            <a:endParaRPr sz="2500"/>
          </a:p>
          <a:p>
            <a:pPr marL="274320" lvl="0" indent="-274320" algn="l" rtl="0">
              <a:spcBef>
                <a:spcPts val="600"/>
              </a:spcBef>
              <a:spcAft>
                <a:spcPts val="0"/>
              </a:spcAft>
              <a:buSzPts val="1825"/>
              <a:buChar char="⦿"/>
            </a:pPr>
            <a:r>
              <a:rPr lang="en-IN" sz="2500" dirty="0"/>
              <a:t>With the help of this app customer can search </a:t>
            </a:r>
            <a:r>
              <a:rPr lang="en-IN" sz="2500" dirty="0" smtClean="0"/>
              <a:t>for available pizza </a:t>
            </a:r>
            <a:r>
              <a:rPr lang="en-IN" sz="2500" dirty="0"/>
              <a:t>as per there liking and get the lot of options easily available to them. </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dirty="0">
                <a:solidFill>
                  <a:schemeClr val="lt1"/>
                </a:solidFill>
                <a:latin typeface="Libre Baskerville"/>
                <a:ea typeface="Libre Baskerville"/>
                <a:cs typeface="Libre Baskerville"/>
                <a:sym typeface="Libre Baskerville"/>
              </a:rPr>
              <a:t>IACSD,PUNE</a:t>
            </a:r>
            <a:endParaRPr/>
          </a:p>
        </p:txBody>
      </p:sp>
      <p:pic>
        <p:nvPicPr>
          <p:cNvPr id="130" name="Google Shape;130;p17"/>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31" name="Google Shape;131;p17"/>
          <p:cNvSpPr txBox="1">
            <a:spLocks noGrp="1"/>
          </p:cNvSpPr>
          <p:nvPr>
            <p:ph idx="1"/>
          </p:nvPr>
        </p:nvSpPr>
        <p:spPr>
          <a:xfrm>
            <a:off x="417707" y="393927"/>
            <a:ext cx="9652000"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r>
              <a:rPr lang="en-IN" sz="3500" dirty="0"/>
              <a:t>OBJECTIVE</a:t>
            </a:r>
            <a:endParaRPr sz="2500"/>
          </a:p>
          <a:p>
            <a:pPr marL="274320" lvl="0" indent="-274320" algn="l" rtl="0">
              <a:spcBef>
                <a:spcPts val="600"/>
              </a:spcBef>
              <a:spcAft>
                <a:spcPts val="0"/>
              </a:spcAft>
              <a:buSzPts val="1825"/>
              <a:buChar char="⦿"/>
            </a:pPr>
            <a:r>
              <a:rPr lang="en-IN" sz="2500" dirty="0"/>
              <a:t>The </a:t>
            </a:r>
            <a:r>
              <a:rPr lang="en-IN" sz="2500" dirty="0" smtClean="0"/>
              <a:t>pizza pursuit is </a:t>
            </a:r>
            <a:r>
              <a:rPr lang="en-IN" sz="2500" dirty="0"/>
              <a:t>a website that is to be developed to provide the Easy access to Customers and suppliers , online </a:t>
            </a:r>
            <a:r>
              <a:rPr lang="en-IN" sz="2500" dirty="0" smtClean="0"/>
              <a:t>buying online pizza.</a:t>
            </a:r>
            <a:endParaRPr/>
          </a:p>
          <a:p>
            <a:pPr marL="274320" lvl="0" indent="-274320" algn="l" rtl="0">
              <a:spcBef>
                <a:spcPts val="600"/>
              </a:spcBef>
              <a:spcAft>
                <a:spcPts val="0"/>
              </a:spcAft>
              <a:buSzPts val="1825"/>
              <a:buChar char="⦿"/>
            </a:pPr>
            <a:r>
              <a:rPr lang="en-IN" sz="2500" dirty="0"/>
              <a:t>This system provides service to the </a:t>
            </a:r>
            <a:r>
              <a:rPr lang="en-IN" sz="2500" dirty="0" smtClean="0"/>
              <a:t>Customers and restaurant. </a:t>
            </a:r>
            <a:endParaRPr/>
          </a:p>
          <a:p>
            <a:pPr marL="274320" lvl="0" indent="-274320" algn="l" rtl="0">
              <a:spcBef>
                <a:spcPts val="600"/>
              </a:spcBef>
              <a:spcAft>
                <a:spcPts val="0"/>
              </a:spcAft>
              <a:buSzPts val="1825"/>
              <a:buChar char="⦿"/>
            </a:pPr>
            <a:r>
              <a:rPr lang="en-IN" sz="2500" dirty="0" smtClean="0"/>
              <a:t>This </a:t>
            </a:r>
            <a:r>
              <a:rPr lang="en-IN" sz="2500" dirty="0"/>
              <a:t>app will primarily focus on </a:t>
            </a:r>
            <a:r>
              <a:rPr lang="en-IN" sz="2500" dirty="0" smtClean="0"/>
              <a:t>efficient delivery of pizza.</a:t>
            </a:r>
            <a:endParaRPr/>
          </a:p>
          <a:p>
            <a:pPr marL="274320" lvl="0" indent="-274320" algn="l" rtl="0">
              <a:spcBef>
                <a:spcPts val="600"/>
              </a:spcBef>
              <a:spcAft>
                <a:spcPts val="0"/>
              </a:spcAft>
              <a:buSzPts val="1825"/>
              <a:buChar char="⦿"/>
            </a:pPr>
            <a:r>
              <a:rPr lang="en-IN" sz="2500" dirty="0"/>
              <a:t>By this </a:t>
            </a:r>
            <a:r>
              <a:rPr lang="en-IN" sz="2500" dirty="0" smtClean="0"/>
              <a:t>,Customer </a:t>
            </a:r>
            <a:r>
              <a:rPr lang="en-IN" sz="2500" dirty="0"/>
              <a:t>can easily search for </a:t>
            </a:r>
            <a:r>
              <a:rPr lang="en-IN" sz="2500" dirty="0" smtClean="0"/>
              <a:t>different pizzas which are available in restaurant </a:t>
            </a:r>
            <a:r>
              <a:rPr lang="en-IN" sz="2500" dirty="0"/>
              <a:t>and maintain their cart. </a:t>
            </a:r>
            <a:endParaRPr/>
          </a:p>
          <a:p>
            <a:pPr marL="274320" lvl="0" indent="-158432" algn="l" rtl="0">
              <a:spcBef>
                <a:spcPts val="600"/>
              </a:spcBef>
              <a:spcAft>
                <a:spcPts val="0"/>
              </a:spcAft>
              <a:buSzPts val="1825"/>
              <a:buNone/>
            </a:pP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38" name="Google Shape;138;p18"/>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39" name="Google Shape;139;p18"/>
          <p:cNvSpPr txBox="1">
            <a:spLocks noGrp="1"/>
          </p:cNvSpPr>
          <p:nvPr>
            <p:ph idx="1"/>
          </p:nvPr>
        </p:nvSpPr>
        <p:spPr>
          <a:xfrm>
            <a:off x="342966" y="393927"/>
            <a:ext cx="10226828" cy="60701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endParaRPr sz="3500"/>
          </a:p>
          <a:p>
            <a:pPr marL="0" lvl="0" indent="0" algn="ctr" rtl="0">
              <a:spcBef>
                <a:spcPts val="600"/>
              </a:spcBef>
              <a:spcAft>
                <a:spcPts val="0"/>
              </a:spcAft>
              <a:buSzPts val="2555"/>
              <a:buNone/>
            </a:pPr>
            <a:r>
              <a:rPr lang="en-IN" sz="3500"/>
              <a:t>TECHNOLOGY USED</a:t>
            </a: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274320" lvl="0" indent="-274320" algn="l" rtl="0">
              <a:spcBef>
                <a:spcPts val="600"/>
              </a:spcBef>
              <a:spcAft>
                <a:spcPts val="0"/>
              </a:spcAft>
              <a:buSzPts val="1825"/>
              <a:buChar char="⦿"/>
            </a:pPr>
            <a:r>
              <a:rPr lang="en-IN" sz="2500"/>
              <a:t>Front End : For front end </a:t>
            </a:r>
            <a:r>
              <a:rPr lang="en-IN" sz="2500" b="1" i="1"/>
              <a:t>ReactJS </a:t>
            </a:r>
            <a:r>
              <a:rPr lang="en-IN" sz="2500"/>
              <a:t>has been used.</a:t>
            </a:r>
            <a:endParaRPr/>
          </a:p>
          <a:p>
            <a:pPr marL="274320" lvl="0" indent="-274320" algn="l" rtl="0">
              <a:spcBef>
                <a:spcPts val="600"/>
              </a:spcBef>
              <a:spcAft>
                <a:spcPts val="0"/>
              </a:spcAft>
              <a:buSzPts val="1825"/>
              <a:buChar char="⦿"/>
            </a:pPr>
            <a:r>
              <a:rPr lang="en-IN" sz="2500"/>
              <a:t>Back End : For back end </a:t>
            </a:r>
            <a:r>
              <a:rPr lang="en-IN" sz="2500" b="1" i="1"/>
              <a:t>Spring Boot </a:t>
            </a:r>
            <a:r>
              <a:rPr lang="en-IN" sz="2500"/>
              <a:t>has been used.</a:t>
            </a:r>
            <a:endParaRPr/>
          </a:p>
          <a:p>
            <a:pPr marL="274320" lvl="0" indent="-274320" algn="l" rtl="0">
              <a:spcBef>
                <a:spcPts val="600"/>
              </a:spcBef>
              <a:spcAft>
                <a:spcPts val="0"/>
              </a:spcAft>
              <a:buSzPts val="1825"/>
              <a:buChar char="⦿"/>
            </a:pPr>
            <a:r>
              <a:rPr lang="en-IN" sz="2500"/>
              <a:t>Back End Database : For back end database </a:t>
            </a:r>
            <a:r>
              <a:rPr lang="en-IN" sz="2500" b="1" i="1"/>
              <a:t>MySQL</a:t>
            </a:r>
            <a:r>
              <a:rPr lang="en-IN" sz="2500"/>
              <a:t> has been used.</a:t>
            </a:r>
            <a:endParaRPr/>
          </a:p>
          <a:p>
            <a:pPr marL="0" lvl="0" indent="0" algn="l" rtl="0">
              <a:spcBef>
                <a:spcPts val="600"/>
              </a:spcBef>
              <a:spcAft>
                <a:spcPts val="0"/>
              </a:spcAft>
              <a:buSzPts val="1825"/>
              <a:buNone/>
            </a:pP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46" name="Google Shape;146;p19"/>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47" name="Google Shape;147;p19"/>
          <p:cNvSpPr txBox="1">
            <a:spLocks noGrp="1"/>
          </p:cNvSpPr>
          <p:nvPr>
            <p:ph idx="1"/>
          </p:nvPr>
        </p:nvSpPr>
        <p:spPr>
          <a:xfrm>
            <a:off x="417707" y="393927"/>
            <a:ext cx="9652000" cy="118148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7" name="Picture 6" descr="er-Page-5 (1).png"/>
          <p:cNvPicPr>
            <a:picLocks noChangeAspect="1"/>
          </p:cNvPicPr>
          <p:nvPr/>
        </p:nvPicPr>
        <p:blipFill>
          <a:blip r:embed="rId4"/>
          <a:stretch>
            <a:fillRect/>
          </a:stretch>
        </p:blipFill>
        <p:spPr>
          <a:xfrm>
            <a:off x="1054101" y="906778"/>
            <a:ext cx="8864600" cy="53461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55" name="Google Shape;155;p20"/>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56" name="Google Shape;156;p20"/>
          <p:cNvSpPr txBox="1">
            <a:spLocks noGrp="1"/>
          </p:cNvSpPr>
          <p:nvPr>
            <p:ph idx="1"/>
          </p:nvPr>
        </p:nvSpPr>
        <p:spPr>
          <a:xfrm>
            <a:off x="417707" y="393927"/>
            <a:ext cx="9652000" cy="1181485"/>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r>
              <a:rPr lang="en-IN" sz="2500" dirty="0" smtClean="0"/>
              <a:t>Use-case </a:t>
            </a:r>
            <a:r>
              <a:rPr lang="en-IN" sz="2500" dirty="0" smtClean="0"/>
              <a:t>diagram</a:t>
            </a:r>
            <a:endParaRPr sz="2500"/>
          </a:p>
        </p:txBody>
      </p:sp>
      <p:pic>
        <p:nvPicPr>
          <p:cNvPr id="2" name="Picture 2"/>
          <p:cNvPicPr>
            <a:picLocks noChangeAspect="1" noChangeArrowheads="1"/>
          </p:cNvPicPr>
          <p:nvPr/>
        </p:nvPicPr>
        <p:blipFill>
          <a:blip r:embed="rId4"/>
          <a:srcRect/>
          <a:stretch>
            <a:fillRect/>
          </a:stretch>
        </p:blipFill>
        <p:spPr bwMode="auto">
          <a:xfrm>
            <a:off x="3467100" y="1295399"/>
            <a:ext cx="5257800" cy="4991101"/>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p:nvPr/>
        </p:nvSpPr>
        <p:spPr>
          <a:xfrm>
            <a:off x="10403098" y="0"/>
            <a:ext cx="1788902" cy="68580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endParaRPr sz="1600" b="1">
              <a:solidFill>
                <a:schemeClr val="lt1"/>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IN" sz="1600" b="1">
                <a:solidFill>
                  <a:schemeClr val="lt1"/>
                </a:solidFill>
                <a:latin typeface="Libre Baskerville"/>
                <a:ea typeface="Libre Baskerville"/>
                <a:cs typeface="Libre Baskerville"/>
                <a:sym typeface="Libre Baskerville"/>
              </a:rPr>
              <a:t>IACSD,PUNE</a:t>
            </a:r>
            <a:endParaRPr/>
          </a:p>
        </p:txBody>
      </p:sp>
      <p:pic>
        <p:nvPicPr>
          <p:cNvPr id="164" name="Google Shape;164;p21"/>
          <p:cNvPicPr preferRelativeResize="0"/>
          <p:nvPr/>
        </p:nvPicPr>
        <p:blipFill rotWithShape="1">
          <a:blip r:embed="rId3">
            <a:alphaModFix/>
          </a:blip>
          <a:srcRect/>
          <a:stretch/>
        </p:blipFill>
        <p:spPr>
          <a:xfrm>
            <a:off x="10736489" y="5377125"/>
            <a:ext cx="1122120" cy="794993"/>
          </a:xfrm>
          <a:prstGeom prst="rect">
            <a:avLst/>
          </a:prstGeom>
          <a:noFill/>
          <a:ln>
            <a:noFill/>
          </a:ln>
        </p:spPr>
      </p:pic>
      <p:sp>
        <p:nvSpPr>
          <p:cNvPr id="165" name="Google Shape;165;p21"/>
          <p:cNvSpPr txBox="1">
            <a:spLocks noGrp="1"/>
          </p:cNvSpPr>
          <p:nvPr>
            <p:ph idx="1"/>
          </p:nvPr>
        </p:nvSpPr>
        <p:spPr>
          <a:xfrm>
            <a:off x="417707" y="393927"/>
            <a:ext cx="9652000" cy="118148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555"/>
              <a:buNone/>
            </a:pPr>
            <a:endParaRPr/>
          </a:p>
          <a:p>
            <a:pPr marL="0" lvl="0" indent="0" algn="ctr" rtl="0">
              <a:spcBef>
                <a:spcPts val="600"/>
              </a:spcBef>
              <a:spcAft>
                <a:spcPts val="0"/>
              </a:spcAft>
              <a:buSzPts val="1825"/>
              <a:buNone/>
            </a:pPr>
            <a:endParaRPr/>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a:p>
            <a:pPr marL="0" lvl="0" indent="0" algn="l" rtl="0">
              <a:spcBef>
                <a:spcPts val="600"/>
              </a:spcBef>
              <a:spcAft>
                <a:spcPts val="0"/>
              </a:spcAft>
              <a:buSzPts val="1825"/>
              <a:buNone/>
            </a:pPr>
            <a:endParaRPr sz="2500"/>
          </a:p>
        </p:txBody>
      </p:sp>
      <p:pic>
        <p:nvPicPr>
          <p:cNvPr id="6" name="Picture 5" descr="class11.jpg"/>
          <p:cNvPicPr>
            <a:picLocks noChangeAspect="1"/>
          </p:cNvPicPr>
          <p:nvPr/>
        </p:nvPicPr>
        <p:blipFill>
          <a:blip r:embed="rId4"/>
          <a:stretch>
            <a:fillRect/>
          </a:stretch>
        </p:blipFill>
        <p:spPr>
          <a:xfrm>
            <a:off x="2859314" y="928914"/>
            <a:ext cx="5181293" cy="55299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fd (1).jpg"/>
          <p:cNvPicPr>
            <a:picLocks noChangeAspect="1"/>
          </p:cNvPicPr>
          <p:nvPr/>
        </p:nvPicPr>
        <p:blipFill>
          <a:blip r:embed="rId2"/>
          <a:stretch>
            <a:fillRect/>
          </a:stretch>
        </p:blipFill>
        <p:spPr>
          <a:xfrm>
            <a:off x="3619500" y="1899875"/>
            <a:ext cx="4775200" cy="4691425"/>
          </a:xfrm>
          <a:prstGeom prst="rect">
            <a:avLst/>
          </a:prstGeom>
        </p:spPr>
      </p:pic>
      <p:sp>
        <p:nvSpPr>
          <p:cNvPr id="3" name="TextBox 2"/>
          <p:cNvSpPr txBox="1"/>
          <p:nvPr/>
        </p:nvSpPr>
        <p:spPr>
          <a:xfrm>
            <a:off x="1435100" y="1168400"/>
            <a:ext cx="553357" cy="307777"/>
          </a:xfrm>
          <a:prstGeom prst="rect">
            <a:avLst/>
          </a:prstGeom>
          <a:noFill/>
        </p:spPr>
        <p:txBody>
          <a:bodyPr wrap="none" rtlCol="0">
            <a:spAutoFit/>
          </a:bodyPr>
          <a:lstStyle/>
          <a:p>
            <a:r>
              <a:rPr lang="en-IN" dirty="0" smtClean="0"/>
              <a:t>DFD</a:t>
            </a:r>
            <a:endParaRPr lang="en-IN"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321</TotalTime>
  <Words>592</Words>
  <PresentationFormat>Custom</PresentationFormat>
  <Paragraphs>591</Paragraphs>
  <Slides>22</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Libre Baskerville</vt:lpstr>
      <vt:lpstr>Calibri</vt:lpstr>
      <vt:lpstr>Trebuchet MS</vt:lpstr>
      <vt:lpstr>Constantia</vt:lpstr>
      <vt:lpstr>Wingdings 2</vt:lpstr>
      <vt:lpstr>Noto Sans Symbols</vt:lpstr>
      <vt:lpstr>Flow</vt:lpstr>
      <vt:lpstr>Online –Pizza Delivery System(pizza pursuit)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–pizza Delivery System(pizza purs) </dc:title>
  <cp:lastModifiedBy>home</cp:lastModifiedBy>
  <cp:revision>25</cp:revision>
  <dcterms:modified xsi:type="dcterms:W3CDTF">2023-08-30T21:33:43Z</dcterms:modified>
</cp:coreProperties>
</file>